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Garamond" panose="02020404030301010803" pitchFamily="18"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Do you know your own risk of burnout? Watch out for </a:t>
            </a:r>
            <a:r>
              <a:rPr lang="en-US"/>
              <a:t>under accumulation</a:t>
            </a:r>
            <a:r>
              <a:rPr lang="en-US" sz="1200" b="0" i="0" u="none" strike="noStrike" cap="none">
                <a:solidFill>
                  <a:schemeClr val="dk1"/>
                </a:solidFill>
                <a:latin typeface="Calibri"/>
                <a:ea typeface="Calibri"/>
                <a:cs typeface="Calibri"/>
                <a:sym typeface="Calibri"/>
              </a:rPr>
              <a:t> and optimism biases</a:t>
            </a:r>
            <a:endParaRPr/>
          </a:p>
          <a:p>
            <a:pPr marL="457200" marR="0" lvl="0" indent="-228600" algn="l" rtl="0">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Framing burnout in terms of risk</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First, assess what you believe increases or decreases the risk of burnout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Second, examine the risks and benefits of all of the options</a:t>
            </a:r>
            <a:endParaRPr/>
          </a:p>
          <a:p>
            <a:pPr marL="457200" marR="0" lvl="0" indent="-228600" algn="l" rtl="0">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Framing burnout in terms of job-person mismatch</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Stress can result from a poor fit between an individual and their role. The larger the mismatch, the higher the risk of burnout. </a:t>
            </a:r>
            <a:endParaRPr sz="1200" b="0" i="0" u="none" strike="noStrike" cap="none">
              <a:solidFill>
                <a:schemeClr val="dk1"/>
              </a:solidFill>
              <a:latin typeface="Calibri"/>
              <a:ea typeface="Calibri"/>
              <a:cs typeface="Calibri"/>
              <a:sym typeface="Calibri"/>
            </a:endParaRPr>
          </a:p>
          <a:p>
            <a:pPr marL="0" marR="0" lvl="0" indent="457200" algn="l" rtl="0">
              <a:spcBef>
                <a:spcPts val="0"/>
              </a:spcBef>
              <a:spcAft>
                <a:spcPts val="0"/>
              </a:spcAft>
              <a:buNone/>
            </a:pPr>
            <a:r>
              <a:rPr lang="en-US" sz="1200" b="0" i="0" u="none" strike="noStrike" cap="none">
                <a:solidFill>
                  <a:schemeClr val="dk1"/>
                </a:solidFill>
                <a:latin typeface="Calibri"/>
                <a:ea typeface="Calibri"/>
                <a:cs typeface="Calibri"/>
                <a:sym typeface="Calibri"/>
              </a:rPr>
              <a:t>6 key areas for mismatch: work overload, lack of control, insufficient reward, breakdown of community, absence of fairness, value conflict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Healthy Coping Techniques:</a:t>
            </a:r>
            <a:endParaRPr/>
          </a:p>
          <a:p>
            <a:pPr marL="457200" marR="0" lvl="0" indent="-2286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Emotion-oriented coping (i.e., regulating the emotions associated with stressors) has been related to high levels of emotional exhaustion and depersonalization or to high levels of all three burnout symptoms.</a:t>
            </a:r>
            <a:endParaRPr/>
          </a:p>
          <a:p>
            <a:pPr marL="457200" marR="0" lvl="0" indent="-2286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 Avoidance or escape coping (i.e., avoiding or ignoring stressors) has also been related to high levels of exhaustion, cynicism or all three burnout symptoms. </a:t>
            </a:r>
            <a:endParaRPr/>
          </a:p>
          <a:p>
            <a:pPr marL="457200" marR="0" lvl="0" indent="-2286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Instead, task-oriented or control coping (i.e., confronting or addressing stressors) has been associated with low levels of exhaustion and cynicism, or a high level of personal accomplishment </a:t>
            </a:r>
            <a:endParaRPr sz="1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a:p>
          <a:p>
            <a:pPr marL="457200" marR="0" lvl="0" indent="-228600" algn="l" rtl="0">
              <a:spcBef>
                <a:spcPts val="0"/>
              </a:spcBef>
              <a:spcAft>
                <a:spcPts val="0"/>
              </a:spcAft>
              <a:buClr>
                <a:schemeClr val="dk1"/>
              </a:buClr>
              <a:buSzPts val="1200"/>
              <a:buFont typeface="Calibri"/>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7 Coop terms in various technical areas</a:t>
            </a:r>
            <a:endParaRPr/>
          </a:p>
          <a:p>
            <a:pPr marL="457200" lvl="0" indent="-317500" algn="l" rtl="0">
              <a:spcBef>
                <a:spcPts val="0"/>
              </a:spcBef>
              <a:spcAft>
                <a:spcPts val="0"/>
              </a:spcAft>
              <a:buSzPts val="1400"/>
              <a:buChar char="-"/>
            </a:pPr>
            <a:r>
              <a:rPr lang="en-US"/>
              <a:t>Software Dev / Optics by trade </a:t>
            </a: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27a4340f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(e.g. breath in fresh air, snuggle under a cozy blanket, listen to running water, etc.)</a:t>
            </a:r>
            <a:endParaRPr/>
          </a:p>
          <a:p>
            <a:pPr marL="0" lvl="0" indent="0" algn="l" rtl="0">
              <a:spcBef>
                <a:spcPts val="0"/>
              </a:spcBef>
              <a:spcAft>
                <a:spcPts val="0"/>
              </a:spcAft>
              <a:buClr>
                <a:schemeClr val="dk1"/>
              </a:buClr>
              <a:buSzPts val="1100"/>
              <a:buFont typeface="Arial"/>
              <a:buNone/>
            </a:pPr>
            <a:r>
              <a:rPr lang="en-US"/>
              <a:t>- (e.g. take yourself out to eat, watch a movie, walk your dogs, etc.)</a:t>
            </a:r>
            <a:endParaRPr/>
          </a:p>
          <a:p>
            <a:pPr marL="0" lvl="0" indent="0" algn="l" rtl="0">
              <a:spcBef>
                <a:spcPts val="0"/>
              </a:spcBef>
              <a:spcAft>
                <a:spcPts val="0"/>
              </a:spcAft>
              <a:buClr>
                <a:schemeClr val="dk1"/>
              </a:buClr>
              <a:buSzPts val="1100"/>
              <a:buFont typeface="Arial"/>
              <a:buNone/>
            </a:pPr>
            <a:r>
              <a:rPr lang="en-US"/>
              <a:t>- (e.g. clean out a junk drawer, try a new activity, immerse yourself in a puzzle, etc.)</a:t>
            </a:r>
            <a:endParaRPr/>
          </a:p>
          <a:p>
            <a:pPr marL="0" lvl="0" indent="0" algn="l" rtl="0">
              <a:spcBef>
                <a:spcPts val="0"/>
              </a:spcBef>
              <a:spcAft>
                <a:spcPts val="0"/>
              </a:spcAft>
              <a:buNone/>
            </a:pPr>
            <a:endParaRPr/>
          </a:p>
        </p:txBody>
      </p:sp>
      <p:sp>
        <p:nvSpPr>
          <p:cNvPr id="285" name="Google Shape;285;g427a4340f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27a4340fe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(e.g. attend church, read poetry or inspiring quotations, write in a journal, etc.)</a:t>
            </a:r>
            <a:endParaRPr/>
          </a:p>
          <a:p>
            <a:pPr marL="0" lvl="0" indent="0" algn="l" rtl="0">
              <a:spcBef>
                <a:spcPts val="0"/>
              </a:spcBef>
              <a:spcAft>
                <a:spcPts val="0"/>
              </a:spcAft>
              <a:buNone/>
            </a:pPr>
            <a:r>
              <a:rPr lang="en-US"/>
              <a:t>- (e.g. accept your feelings because they are all okay, write your feelings down, cry when you need to, laugh when you can, practice self compassion)</a:t>
            </a:r>
            <a:endParaRPr/>
          </a:p>
          <a:p>
            <a:pPr marL="0" lvl="0" indent="0" algn="l" rtl="0">
              <a:spcBef>
                <a:spcPts val="0"/>
              </a:spcBef>
              <a:spcAft>
                <a:spcPts val="0"/>
              </a:spcAft>
              <a:buNone/>
            </a:pPr>
            <a:r>
              <a:rPr lang="en-US"/>
              <a:t>- (e.g. try yoga, go for a walk or a run, dance,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1" name="Google Shape;291;g427a4340fe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27a4340fe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(e.g. go on a lunch date with a good friend, call a friend on the phone, participate in a club,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7" name="Google Shape;297;g427a4340f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reminder to keep anything shared private, safe environment</a:t>
            </a:r>
            <a:endParaRPr dirty="0"/>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By d</a:t>
            </a:r>
            <a:r>
              <a:rPr lang="en-US" sz="1200" b="0" i="0" u="none" strike="noStrike" cap="none">
                <a:solidFill>
                  <a:schemeClr val="dk1"/>
                </a:solidFill>
                <a:latin typeface="Calibri"/>
                <a:ea typeface="Calibri"/>
                <a:cs typeface="Calibri"/>
                <a:sym typeface="Calibri"/>
              </a:rPr>
              <a:t>efinition: Burnout is the result of prolonged exposure to chronic personal and interpersonal stressors</a:t>
            </a:r>
            <a:r>
              <a:rPr lang="en-US"/>
              <a:t> </a:t>
            </a:r>
            <a:r>
              <a:rPr lang="en-US" sz="1200" b="0" i="0" u="none" strike="noStrike" cap="none">
                <a:solidFill>
                  <a:schemeClr val="dk1"/>
                </a:solidFill>
                <a:latin typeface="Calibri"/>
                <a:ea typeface="Calibri"/>
                <a:cs typeface="Calibri"/>
                <a:sym typeface="Calibri"/>
              </a:rPr>
              <a:t>on the job</a:t>
            </a:r>
            <a:r>
              <a:rPr lang="en-US"/>
              <a:t>.</a:t>
            </a:r>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r>
              <a:rPr lang="en-US"/>
              <a:t>A</a:t>
            </a:r>
            <a:r>
              <a:rPr lang="en-US" sz="1200" b="0" i="0" u="none" strike="noStrike" cap="none">
                <a:solidFill>
                  <a:schemeClr val="dk1"/>
                </a:solidFill>
                <a:latin typeface="Calibri"/>
                <a:ea typeface="Calibri"/>
                <a:cs typeface="Calibri"/>
                <a:sym typeface="Calibri"/>
              </a:rPr>
              <a:t>s determined by three dimensions: exhaustion, cynicism, and professional inefficacy.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Emotional Exhaustion: </a:t>
            </a:r>
            <a:r>
              <a:rPr lang="en-US" sz="1050">
                <a:solidFill>
                  <a:srgbClr val="222222"/>
                </a:solidFill>
                <a:highlight>
                  <a:srgbClr val="FFFFFF"/>
                </a:highlight>
                <a:latin typeface="Arial"/>
                <a:ea typeface="Arial"/>
                <a:cs typeface="Arial"/>
                <a:sym typeface="Arial"/>
              </a:rPr>
              <a:t>measures feelings of being emotionally overextended and exhausted at one's work. Higher scores correspond to greater experienced burnout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Depersonalization: </a:t>
            </a:r>
            <a:r>
              <a:rPr lang="en-US" sz="1050">
                <a:solidFill>
                  <a:srgbClr val="222222"/>
                </a:solidFill>
                <a:highlight>
                  <a:srgbClr val="FFFFFF"/>
                </a:highlight>
                <a:latin typeface="Arial"/>
                <a:ea typeface="Arial"/>
                <a:cs typeface="Arial"/>
                <a:sym typeface="Arial"/>
              </a:rPr>
              <a:t>measures an unfeeling and impersonal response toward recipients of one's service, care, treatment, or instruction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Reduced Personal Accomplishment: </a:t>
            </a:r>
            <a:r>
              <a:rPr lang="en-US" sz="1050">
                <a:solidFill>
                  <a:srgbClr val="222222"/>
                </a:solidFill>
                <a:highlight>
                  <a:srgbClr val="FFFFFF"/>
                </a:highlight>
                <a:latin typeface="Arial"/>
                <a:ea typeface="Arial"/>
                <a:cs typeface="Arial"/>
                <a:sym typeface="Arial"/>
              </a:rPr>
              <a:t> measures feelings of competence and successful achievement in one's work with people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a:t>Cynicism: </a:t>
            </a:r>
            <a:r>
              <a:rPr lang="en-US" sz="1050">
                <a:solidFill>
                  <a:srgbClr val="222222"/>
                </a:solidFill>
                <a:highlight>
                  <a:srgbClr val="FFFFFF"/>
                </a:highlight>
                <a:latin typeface="Arial"/>
                <a:ea typeface="Arial"/>
                <a:cs typeface="Arial"/>
                <a:sym typeface="Arial"/>
              </a:rPr>
              <a:t>indifference or a distance attitude towards one's work</a:t>
            </a:r>
            <a:endParaRPr/>
          </a:p>
          <a:p>
            <a:pPr marL="0" marR="0" lvl="0" indent="0" algn="l" rtl="0">
              <a:spcBef>
                <a:spcPts val="0"/>
              </a:spcBef>
              <a:spcAft>
                <a:spcPts val="0"/>
              </a:spcAft>
              <a:buClr>
                <a:schemeClr val="dk1"/>
              </a:buClr>
              <a:buSzPts val="1200"/>
              <a:buFont typeface="Calibri"/>
              <a:buNone/>
            </a:pPr>
            <a:r>
              <a:rPr lang="en-US"/>
              <a:t>Professional Efficacy: </a:t>
            </a:r>
            <a:r>
              <a:rPr lang="en-US" sz="1050">
                <a:solidFill>
                  <a:srgbClr val="222222"/>
                </a:solidFill>
                <a:highlight>
                  <a:srgbClr val="FFFFFF"/>
                </a:highlight>
                <a:latin typeface="Arial"/>
                <a:ea typeface="Arial"/>
                <a:cs typeface="Arial"/>
                <a:sym typeface="Arial"/>
              </a:rPr>
              <a:t> measures feelings of competence and successful achievement in one's work</a:t>
            </a:r>
            <a:endParaRPr sz="1050">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chemeClr val="dk1"/>
              </a:buClr>
              <a:buSzPts val="1200"/>
              <a:buFont typeface="Calibri"/>
              <a:buNone/>
            </a:pPr>
            <a:endParaRPr sz="1050">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Types of Burnout</a:t>
            </a:r>
            <a:endParaRPr/>
          </a:p>
          <a:p>
            <a:pPr marL="457200" marR="0" lvl="0" indent="-228600" algn="l" rtl="0">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Frenetic: Subjects with “frenetic” burnout work increasingly harder to the point of exhaustion in search of success that is equal to the level of stress caused by their efforts. </a:t>
            </a:r>
            <a:endParaRPr/>
          </a:p>
          <a:p>
            <a:pPr marL="457200" marR="0" lvl="0" indent="-29845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Underchallenged: Workers with “underchallenged” burnout are presented with insufficient motivation and, given their talents and/or skills,have to cope with monotonous and unstimulating conditions that fail to provide the necessary satisfaction.</a:t>
            </a:r>
            <a:endParaRPr/>
          </a:p>
          <a:p>
            <a:pPr marL="457200" marR="0" lvl="0" indent="-29845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Workers with “worn-out” burnout are those who give up when faced with stress or lack of gratification.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grpSp>
        <p:nvGrpSpPr>
          <p:cNvPr id="21" name="Google Shape;21;p2"/>
          <p:cNvGrpSpPr/>
          <p:nvPr/>
        </p:nvGrpSpPr>
        <p:grpSpPr>
          <a:xfrm>
            <a:off x="0" y="0"/>
            <a:ext cx="12188825" cy="6872226"/>
            <a:chOff x="0" y="0"/>
            <a:chExt cx="12188825" cy="6872226"/>
          </a:xfrm>
        </p:grpSpPr>
        <p:pic>
          <p:nvPicPr>
            <p:cNvPr id="22" name="Google Shape;22;p2" descr="HD-PanelTitle-V.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3" name="Google Shape;23;p2"/>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2" descr="HDRibbonTitle-UniformTrim.png"/>
            <p:cNvPicPr preferRelativeResize="0"/>
            <p:nvPr/>
          </p:nvPicPr>
          <p:blipFill rotWithShape="1">
            <a:blip r:embed="rId3">
              <a:alphaModFix/>
            </a:blip>
            <a:srcRect l="2" r="47673"/>
            <a:stretch/>
          </p:blipFill>
          <p:spPr>
            <a:xfrm rot="5400000">
              <a:off x="5245268" y="530352"/>
              <a:ext cx="1673352" cy="612648"/>
            </a:xfrm>
            <a:prstGeom prst="rect">
              <a:avLst/>
            </a:prstGeom>
            <a:noFill/>
            <a:ln>
              <a:noFill/>
            </a:ln>
          </p:spPr>
        </p:pic>
        <p:pic>
          <p:nvPicPr>
            <p:cNvPr id="25" name="Google Shape;25;p2" descr="HDRibbonTitle-UniformTrim.png"/>
            <p:cNvPicPr preferRelativeResize="0"/>
            <p:nvPr/>
          </p:nvPicPr>
          <p:blipFill rotWithShape="1">
            <a:blip r:embed="rId3">
              <a:alphaModFix/>
            </a:blip>
            <a:srcRect r="48819"/>
            <a:stretch/>
          </p:blipFill>
          <p:spPr>
            <a:xfrm rot="5400000">
              <a:off x="5263556" y="5747514"/>
              <a:ext cx="1636776" cy="612648"/>
            </a:xfrm>
            <a:prstGeom prst="rect">
              <a:avLst/>
            </a:prstGeom>
            <a:noFill/>
            <a:ln>
              <a:noFill/>
            </a:ln>
          </p:spPr>
        </p:pic>
      </p:grpSp>
      <p:sp>
        <p:nvSpPr>
          <p:cNvPr id="26" name="Google Shape;26;p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rgbClr val="262626"/>
              </a:buClr>
              <a:buSzPts val="5400"/>
              <a:buFont typeface="Garamond"/>
              <a:buNone/>
              <a:defRPr sz="5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 name="Google Shape;27;p2"/>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lstStyle>
            <a:lvl1pPr marR="0" lvl="0" algn="ctr" rtl="0">
              <a:spcBef>
                <a:spcPts val="420"/>
              </a:spcBef>
              <a:spcAft>
                <a:spcPts val="0"/>
              </a:spcAft>
              <a:buClr>
                <a:schemeClr val="accent1"/>
              </a:buClr>
              <a:buSzPts val="2415"/>
              <a:buFont typeface="Arial"/>
              <a:buNone/>
              <a:defRPr sz="2100" b="0" i="0" u="none" strike="noStrike" cap="none">
                <a:solidFill>
                  <a:schemeClr val="dk1"/>
                </a:solidFill>
                <a:latin typeface="Garamond"/>
                <a:ea typeface="Garamond"/>
                <a:cs typeface="Garamond"/>
                <a:sym typeface="Garamond"/>
              </a:defRPr>
            </a:lvl1pPr>
            <a:lvl2pPr marR="0" lvl="1" algn="ctr" rtl="0">
              <a:spcBef>
                <a:spcPts val="600"/>
              </a:spcBef>
              <a:spcAft>
                <a:spcPts val="0"/>
              </a:spcAft>
              <a:buClr>
                <a:schemeClr val="accent1"/>
              </a:buClr>
              <a:buSzPts val="2300"/>
              <a:buFont typeface="Arial"/>
              <a:buNone/>
              <a:defRPr sz="2000" b="0" i="0" u="none" strike="noStrike" cap="none">
                <a:solidFill>
                  <a:srgbClr val="888888"/>
                </a:solidFill>
                <a:latin typeface="Garamond"/>
                <a:ea typeface="Garamond"/>
                <a:cs typeface="Garamond"/>
                <a:sym typeface="Garamond"/>
              </a:defRPr>
            </a:lvl2pPr>
            <a:lvl3pPr marR="0" lvl="2" algn="ctr"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3pPr>
            <a:lvl4pPr marR="0" lvl="3" algn="ctr"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4pPr>
            <a:lvl5pPr marR="0" lvl="4" algn="ctr"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R="0" lvl="5" algn="ctr"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R="0" lvl="6" algn="ctr"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R="0" lvl="7" algn="ctr"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R="0" lvl="8" algn="ctr"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28" name="Google Shape;28;p2"/>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29" name="Google Shape;29;p2"/>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30" name="Google Shape;30;p2"/>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31" name="Google Shape;31;p2"/>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rgbClr val="262626"/>
              </a:buClr>
              <a:buSzPts val="2800"/>
              <a:buFont typeface="Garamond"/>
              <a:buNone/>
              <a:defRPr sz="28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8" name="Google Shape;88;p11"/>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89" name="Google Shape;89;p11"/>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lstStyle>
            <a:lvl1pPr marL="457200" marR="0" lvl="0" indent="-228600" algn="ctr" rtl="0">
              <a:spcBef>
                <a:spcPts val="360"/>
              </a:spcBef>
              <a:spcAft>
                <a:spcPts val="0"/>
              </a:spcAft>
              <a:buClr>
                <a:schemeClr val="accent1"/>
              </a:buClr>
              <a:buSzPts val="2070"/>
              <a:buFont typeface="Arial"/>
              <a:buNone/>
              <a:defRPr sz="1800" b="0" i="0" u="none" strike="noStrike" cap="none">
                <a:solidFill>
                  <a:srgbClr val="262626"/>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1380"/>
              <a:buFont typeface="Arial"/>
              <a:buNone/>
              <a:defRPr sz="1200" b="0"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150"/>
              <a:buFont typeface="Arial"/>
              <a:buNone/>
              <a:defRPr sz="1000" b="0"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9pPr>
          </a:lstStyle>
          <a:p>
            <a:endParaRPr/>
          </a:p>
        </p:txBody>
      </p:sp>
      <p:sp>
        <p:nvSpPr>
          <p:cNvPr id="90" name="Google Shape;90;p1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1" name="Google Shape;91;p1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2" name="Google Shape;92;p1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rgbClr val="262626"/>
              </a:buClr>
              <a:buSzPts val="2400"/>
              <a:buFont typeface="Garamond"/>
              <a:buNone/>
              <a:defRPr sz="2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5" name="Google Shape;95;p12"/>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96" name="Google Shape;96;p12"/>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lstStyle>
            <a:lvl1pPr marL="457200" marR="0" lvl="0" indent="-228600" algn="ctr" rtl="0">
              <a:spcBef>
                <a:spcPts val="280"/>
              </a:spcBef>
              <a:spcAft>
                <a:spcPts val="0"/>
              </a:spcAft>
              <a:buClr>
                <a:schemeClr val="accent1"/>
              </a:buClr>
              <a:buSzPts val="1610"/>
              <a:buFont typeface="Arial"/>
              <a:buNone/>
              <a:defRPr sz="1400" b="0" i="0" u="none" strike="noStrike" cap="none">
                <a:solidFill>
                  <a:srgbClr val="262626"/>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1380"/>
              <a:buFont typeface="Arial"/>
              <a:buNone/>
              <a:defRPr sz="1200" b="0"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150"/>
              <a:buFont typeface="Arial"/>
              <a:buNone/>
              <a:defRPr sz="1000" b="0"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9pPr>
          </a:lstStyle>
          <a:p>
            <a:endParaRPr/>
          </a:p>
        </p:txBody>
      </p:sp>
      <p:sp>
        <p:nvSpPr>
          <p:cNvPr id="97" name="Google Shape;97;p1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8" name="Google Shape;98;p1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9" name="Google Shape;99;p1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3200"/>
              <a:buFont typeface="Garamond"/>
              <a:buNone/>
              <a:defRPr sz="32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2" name="Google Shape;102;p13"/>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lstStyle>
            <a:lvl1pPr marL="457200" marR="0" lvl="0" indent="-228600" algn="ctr" rtl="0">
              <a:spcBef>
                <a:spcPts val="400"/>
              </a:spcBef>
              <a:spcAft>
                <a:spcPts val="0"/>
              </a:spcAft>
              <a:buClr>
                <a:schemeClr val="accent1"/>
              </a:buClr>
              <a:buSzPts val="2300"/>
              <a:buFont typeface="Arial"/>
              <a:buNone/>
              <a:defRPr sz="20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03" name="Google Shape;103;p1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04" name="Google Shape;104;p1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05" name="Google Shape;105;p1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06" name="Google Shape;106;p13"/>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3200"/>
              <a:buFont typeface="Garamond"/>
              <a:buNone/>
              <a:defRPr sz="3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9" name="Google Shape;109;p14"/>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lstStyle>
            <a:lvl1pPr marL="457200" marR="0" lvl="0" indent="-228600" algn="r" rtl="0">
              <a:spcBef>
                <a:spcPts val="400"/>
              </a:spcBef>
              <a:spcAft>
                <a:spcPts val="0"/>
              </a:spcAft>
              <a:buClr>
                <a:schemeClr val="accent1"/>
              </a:buClr>
              <a:buSzPts val="2300"/>
              <a:buFont typeface="Arial"/>
              <a:buNone/>
              <a:defRPr sz="2000" b="0" i="0" u="none" strike="noStrike" cap="none">
                <a:solidFill>
                  <a:srgbClr val="262626"/>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300"/>
              <a:buFont typeface="Arial"/>
              <a:buNone/>
              <a:defRPr sz="2000" b="0"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2070"/>
              <a:buFont typeface="Arial"/>
              <a:buNone/>
              <a:defRPr sz="1800" b="0"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10" name="Google Shape;110;p14"/>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lstStyle>
            <a:lvl1pPr marL="457200" marR="0" lvl="0" indent="-228600" algn="ctr" rtl="0">
              <a:spcBef>
                <a:spcPts val="400"/>
              </a:spcBef>
              <a:spcAft>
                <a:spcPts val="0"/>
              </a:spcAft>
              <a:buClr>
                <a:schemeClr val="accent1"/>
              </a:buClr>
              <a:buSzPts val="2300"/>
              <a:buFont typeface="Arial"/>
              <a:buNone/>
              <a:defRPr sz="20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11" name="Google Shape;111;p1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12" name="Google Shape;112;p1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13" name="Google Shape;113;p1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4"/>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5" name="Google Shape;115;p14"/>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16" name="Google Shape;116;p14"/>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7"/>
        <p:cNvGrpSpPr/>
        <p:nvPr/>
      </p:nvGrpSpPr>
      <p:grpSpPr>
        <a:xfrm>
          <a:off x="0" y="0"/>
          <a:ext cx="0" cy="0"/>
          <a:chOff x="0" y="0"/>
          <a:chExt cx="0" cy="0"/>
        </a:xfrm>
      </p:grpSpPr>
      <p:sp>
        <p:nvSpPr>
          <p:cNvPr id="118" name="Google Shape;118;p15"/>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rgbClr val="262626"/>
              </a:buClr>
              <a:buSzPts val="3200"/>
              <a:buFont typeface="Garamond"/>
              <a:buNone/>
              <a:defRPr sz="32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9" name="Google Shape;119;p15"/>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lstStyle>
            <a:lvl1pPr marL="457200" marR="0" lvl="0" indent="-228600" algn="l" rtl="0">
              <a:spcBef>
                <a:spcPts val="400"/>
              </a:spcBef>
              <a:spcAft>
                <a:spcPts val="0"/>
              </a:spcAft>
              <a:buClr>
                <a:schemeClr val="accent1"/>
              </a:buClr>
              <a:buSzPts val="2300"/>
              <a:buFont typeface="Arial"/>
              <a:buNone/>
              <a:defRPr sz="20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20" name="Google Shape;120;p1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21" name="Google Shape;121;p1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22" name="Google Shape;122;p1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3200"/>
              <a:buFont typeface="Garamond"/>
              <a:buNone/>
              <a:defRPr sz="3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5" name="Google Shape;125;p16"/>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accent1"/>
              </a:buClr>
              <a:buSzPts val="2760"/>
              <a:buFont typeface="Arial"/>
              <a:buNone/>
              <a:defRPr sz="24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26" name="Google Shape;126;p16"/>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chemeClr val="accent1"/>
              </a:buClr>
              <a:buSzPts val="2070"/>
              <a:buFont typeface="Arial"/>
              <a:buNone/>
              <a:defRPr sz="18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27" name="Google Shape;127;p1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28" name="Google Shape;128;p1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29" name="Google Shape;129;p1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6"/>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31" name="Google Shape;131;p16"/>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32" name="Google Shape;132;p16"/>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5" name="Google Shape;135;p17"/>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accent1"/>
              </a:buClr>
              <a:buSzPts val="3220"/>
              <a:buFont typeface="Arial"/>
              <a:buNone/>
              <a:defRPr sz="28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36" name="Google Shape;136;p17"/>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chemeClr val="accent1"/>
              </a:buClr>
              <a:buSzPts val="2070"/>
              <a:buFont typeface="Arial"/>
              <a:buNone/>
              <a:defRPr sz="18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137" name="Google Shape;137;p1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38" name="Google Shape;138;p1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39" name="Google Shape;139;p1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40" name="Google Shape;140;p17"/>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3" name="Google Shape;143;p18"/>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44" name="Google Shape;144;p1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5" name="Google Shape;145;p1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6" name="Google Shape;146;p1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47" name="Google Shape;147;p18"/>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0" name="Google Shape;150;p19"/>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51" name="Google Shape;151;p1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2" name="Google Shape;152;p1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3" name="Google Shape;153;p1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54" name="Google Shape;154;p19"/>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cxnSp>
        <p:nvCxnSpPr>
          <p:cNvPr id="33" name="Google Shape;33;p3"/>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4" name="Google Shape;34;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5" name="Google Shape;35;p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6" name="Google Shape;36;p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37" name="Google Shape;37;p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38" name="Google Shape;38;p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1" name="Google Shape;41;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403860" algn="l" rtl="0">
              <a:spcBef>
                <a:spcPts val="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2" name="Google Shape;42;p4"/>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5" name="Google Shape;45;p5"/>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lstStyle>
            <a:lvl1pPr marL="457200" marR="0" lvl="0" indent="-228600" algn="ctr" rtl="0">
              <a:spcBef>
                <a:spcPts val="480"/>
              </a:spcBef>
              <a:spcAft>
                <a:spcPts val="0"/>
              </a:spcAft>
              <a:buClr>
                <a:schemeClr val="accent1"/>
              </a:buClr>
              <a:buSzPts val="2760"/>
              <a:buFont typeface="Arial"/>
              <a:buNone/>
              <a:defRPr sz="2400" b="0" i="0" u="none" strike="noStrike" cap="none">
                <a:solidFill>
                  <a:schemeClr val="dk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070"/>
              <a:buFont typeface="Arial"/>
              <a:buNone/>
              <a:defRPr sz="1800" b="0" i="0" u="none" strike="noStrike" cap="none">
                <a:solidFill>
                  <a:srgbClr val="888888"/>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840"/>
              <a:buFont typeface="Arial"/>
              <a:buNone/>
              <a:defRPr sz="1600" b="0" i="0" u="none" strike="noStrike" cap="none">
                <a:solidFill>
                  <a:srgbClr val="888888"/>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610"/>
              <a:buFont typeface="Arial"/>
              <a:buNone/>
              <a:defRPr sz="1400" b="0" i="0" u="none" strike="noStrike" cap="none">
                <a:solidFill>
                  <a:srgbClr val="888888"/>
                </a:solidFill>
                <a:latin typeface="Garamond"/>
                <a:ea typeface="Garamond"/>
                <a:cs typeface="Garamond"/>
                <a:sym typeface="Garamond"/>
              </a:defRPr>
            </a:lvl9pPr>
          </a:lstStyle>
          <a:p>
            <a:endParaRPr/>
          </a:p>
        </p:txBody>
      </p:sp>
      <p:sp>
        <p:nvSpPr>
          <p:cNvPr id="46" name="Google Shape;46;p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47" name="Google Shape;47;p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48" name="Google Shape;48;p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5"/>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2" name="Google Shape;52;p6"/>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3" name="Google Shape;53;p6"/>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4" name="Google Shape;54;p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55" name="Google Shape;55;p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56" name="Google Shape;56;p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57" name="Google Shape;57;p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0" name="Google Shape;60;p7"/>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lstStyle>
            <a:lvl1pPr marL="457200" marR="0" lvl="0" indent="-228600" algn="l" rtl="0">
              <a:spcBef>
                <a:spcPts val="560"/>
              </a:spcBef>
              <a:spcAft>
                <a:spcPts val="0"/>
              </a:spcAft>
              <a:buClr>
                <a:schemeClr val="accent1"/>
              </a:buClr>
              <a:buSzPts val="3220"/>
              <a:buFont typeface="Arial"/>
              <a:buNone/>
              <a:defRPr sz="2800" b="0" i="0" u="none" strike="noStrike" cap="none">
                <a:solidFill>
                  <a:schemeClr val="accent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300"/>
              <a:buFont typeface="Arial"/>
              <a:buNone/>
              <a:defRPr sz="2000" b="1"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2070"/>
              <a:buFont typeface="Arial"/>
              <a:buNone/>
              <a:defRPr sz="1800" b="1"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9pPr>
          </a:lstStyle>
          <a:p>
            <a:endParaRPr/>
          </a:p>
        </p:txBody>
      </p:sp>
      <p:sp>
        <p:nvSpPr>
          <p:cNvPr id="61" name="Google Shape;61;p7"/>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2" name="Google Shape;62;p7"/>
          <p:cNvSpPr txBox="1">
            <a:spLocks noGrp="1"/>
          </p:cNvSpPr>
          <p:nvPr>
            <p:ph type="body" idx="3"/>
          </p:nvPr>
        </p:nvSpPr>
        <p:spPr>
          <a:xfrm>
            <a:off x="6180671" y="2658533"/>
            <a:ext cx="4718304" cy="576262"/>
          </a:xfrm>
          <a:prstGeom prst="rect">
            <a:avLst/>
          </a:prstGeom>
          <a:noFill/>
          <a:ln>
            <a:noFill/>
          </a:ln>
        </p:spPr>
        <p:txBody>
          <a:bodyPr spcFirstLastPara="1" wrap="square" lIns="91425" tIns="45700" rIns="91425" bIns="45700" anchor="b" anchorCtr="0"/>
          <a:lstStyle>
            <a:lvl1pPr marL="457200" marR="0" lvl="0" indent="-228600" algn="l" rtl="0">
              <a:spcBef>
                <a:spcPts val="560"/>
              </a:spcBef>
              <a:spcAft>
                <a:spcPts val="0"/>
              </a:spcAft>
              <a:buClr>
                <a:schemeClr val="accent1"/>
              </a:buClr>
              <a:buSzPts val="3220"/>
              <a:buFont typeface="Arial"/>
              <a:buNone/>
              <a:defRPr sz="2800" b="0" i="0" u="none" strike="noStrike" cap="none">
                <a:solidFill>
                  <a:schemeClr val="accent1"/>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2300"/>
              <a:buFont typeface="Arial"/>
              <a:buNone/>
              <a:defRPr sz="2000" b="1"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2070"/>
              <a:buFont typeface="Arial"/>
              <a:buNone/>
              <a:defRPr sz="1800" b="1"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840"/>
              <a:buFont typeface="Arial"/>
              <a:buNone/>
              <a:defRPr sz="1600" b="1" i="0" u="none" strike="noStrike" cap="none">
                <a:solidFill>
                  <a:srgbClr val="262626"/>
                </a:solidFill>
                <a:latin typeface="Garamond"/>
                <a:ea typeface="Garamond"/>
                <a:cs typeface="Garamond"/>
                <a:sym typeface="Garamond"/>
              </a:defRPr>
            </a:lvl9pPr>
          </a:lstStyle>
          <a:p>
            <a:endParaRPr/>
          </a:p>
        </p:txBody>
      </p:sp>
      <p:sp>
        <p:nvSpPr>
          <p:cNvPr id="63" name="Google Shape;63;p7"/>
          <p:cNvSpPr txBox="1">
            <a:spLocks noGrp="1"/>
          </p:cNvSpPr>
          <p:nvPr>
            <p:ph type="body" idx="4"/>
          </p:nvPr>
        </p:nvSpPr>
        <p:spPr>
          <a:xfrm>
            <a:off x="6180671" y="3243262"/>
            <a:ext cx="4718304" cy="2632605"/>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4" name="Google Shape;64;p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65" name="Google Shape;65;p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66" name="Google Shape;66;p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67" name="Google Shape;67;p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0" name="Google Shape;70;p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71" name="Google Shape;71;p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72" name="Google Shape;72;p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8"/>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76" name="Google Shape;76;p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77" name="Google Shape;77;p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lstStyle>
            <a:lvl1pPr marR="0" lvl="0" algn="ctr" rtl="0">
              <a:spcBef>
                <a:spcPts val="0"/>
              </a:spcBef>
              <a:spcAft>
                <a:spcPts val="0"/>
              </a:spcAft>
              <a:buClr>
                <a:srgbClr val="262626"/>
              </a:buClr>
              <a:buSzPts val="2400"/>
              <a:buFont typeface="Garamond"/>
              <a:buNone/>
              <a:defRPr sz="2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0" name="Google Shape;80;p10"/>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81" name="Google Shape;81;p10"/>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lstStyle>
            <a:lvl1pPr marL="457200" marR="0" lvl="0" indent="-22860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L="914400" marR="0" lvl="1" indent="-228600" algn="l" rtl="0">
              <a:spcBef>
                <a:spcPts val="600"/>
              </a:spcBef>
              <a:spcAft>
                <a:spcPts val="0"/>
              </a:spcAft>
              <a:buClr>
                <a:schemeClr val="accent1"/>
              </a:buClr>
              <a:buSzPts val="1380"/>
              <a:buFont typeface="Arial"/>
              <a:buNone/>
              <a:defRPr sz="1200" b="0" i="0" u="none" strike="noStrike" cap="none">
                <a:solidFill>
                  <a:srgbClr val="262626"/>
                </a:solidFill>
                <a:latin typeface="Garamond"/>
                <a:ea typeface="Garamond"/>
                <a:cs typeface="Garamond"/>
                <a:sym typeface="Garamond"/>
              </a:defRPr>
            </a:lvl2pPr>
            <a:lvl3pPr marL="1371600" marR="0" lvl="2" indent="-228600" algn="l" rtl="0">
              <a:spcBef>
                <a:spcPts val="600"/>
              </a:spcBef>
              <a:spcAft>
                <a:spcPts val="0"/>
              </a:spcAft>
              <a:buClr>
                <a:schemeClr val="accent1"/>
              </a:buClr>
              <a:buSzPts val="1150"/>
              <a:buFont typeface="Arial"/>
              <a:buNone/>
              <a:defRPr sz="1000" b="0" i="0" u="none" strike="noStrike" cap="none">
                <a:solidFill>
                  <a:srgbClr val="262626"/>
                </a:solidFill>
                <a:latin typeface="Garamond"/>
                <a:ea typeface="Garamond"/>
                <a:cs typeface="Garamond"/>
                <a:sym typeface="Garamond"/>
              </a:defRPr>
            </a:lvl3pPr>
            <a:lvl4pPr marL="1828800" marR="0" lvl="3"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4pPr>
            <a:lvl5pPr marL="2286000" marR="0" lvl="4"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5pPr>
            <a:lvl6pPr marL="2743200" marR="0" lvl="5"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6pPr>
            <a:lvl7pPr marL="3200400" marR="0" lvl="6"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7pPr>
            <a:lvl8pPr marL="3657600" marR="0" lvl="7" indent="-228600" algn="l" rtl="0">
              <a:spcBef>
                <a:spcPts val="600"/>
              </a:spcBef>
              <a:spcAft>
                <a:spcPts val="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8pPr>
            <a:lvl9pPr marL="4114800" marR="0" lvl="8" indent="-228600" algn="l" rtl="0">
              <a:spcBef>
                <a:spcPts val="600"/>
              </a:spcBef>
              <a:spcAft>
                <a:spcPts val="600"/>
              </a:spcAft>
              <a:buClr>
                <a:schemeClr val="accent1"/>
              </a:buClr>
              <a:buSzPts val="1035"/>
              <a:buFont typeface="Arial"/>
              <a:buNone/>
              <a:defRPr sz="900" b="0" i="0" u="none" strike="noStrike" cap="none">
                <a:solidFill>
                  <a:srgbClr val="262626"/>
                </a:solidFill>
                <a:latin typeface="Garamond"/>
                <a:ea typeface="Garamond"/>
                <a:cs typeface="Garamond"/>
                <a:sym typeface="Garamond"/>
              </a:defRPr>
            </a:lvl9pPr>
          </a:lstStyle>
          <a:p>
            <a:endParaRPr/>
          </a:p>
        </p:txBody>
      </p:sp>
      <p:sp>
        <p:nvSpPr>
          <p:cNvPr id="82" name="Google Shape;82;p1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83" name="Google Shape;83;p1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84" name="Google Shape;84;p1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dk1"/>
                </a:solidFill>
                <a:latin typeface="Garamond"/>
                <a:ea typeface="Garamond"/>
                <a:cs typeface="Garamond"/>
                <a:sym typeface="Garamond"/>
              </a:defRPr>
            </a:lvl1pPr>
            <a:lvl2pPr marL="0" marR="0" lvl="1" indent="0" algn="r" rtl="0">
              <a:spcBef>
                <a:spcPts val="0"/>
              </a:spcBef>
              <a:buNone/>
              <a:defRPr sz="1000" b="0" i="0">
                <a:solidFill>
                  <a:schemeClr val="dk1"/>
                </a:solidFill>
                <a:latin typeface="Garamond"/>
                <a:ea typeface="Garamond"/>
                <a:cs typeface="Garamond"/>
                <a:sym typeface="Garamond"/>
              </a:defRPr>
            </a:lvl2pPr>
            <a:lvl3pPr marL="0" marR="0" lvl="2" indent="0" algn="r" rtl="0">
              <a:spcBef>
                <a:spcPts val="0"/>
              </a:spcBef>
              <a:buNone/>
              <a:defRPr sz="1000" b="0" i="0">
                <a:solidFill>
                  <a:schemeClr val="dk1"/>
                </a:solidFill>
                <a:latin typeface="Garamond"/>
                <a:ea typeface="Garamond"/>
                <a:cs typeface="Garamond"/>
                <a:sym typeface="Garamond"/>
              </a:defRPr>
            </a:lvl3pPr>
            <a:lvl4pPr marL="0" marR="0" lvl="3" indent="0" algn="r" rtl="0">
              <a:spcBef>
                <a:spcPts val="0"/>
              </a:spcBef>
              <a:buNone/>
              <a:defRPr sz="1000" b="0" i="0">
                <a:solidFill>
                  <a:schemeClr val="dk1"/>
                </a:solidFill>
                <a:latin typeface="Garamond"/>
                <a:ea typeface="Garamond"/>
                <a:cs typeface="Garamond"/>
                <a:sym typeface="Garamond"/>
              </a:defRPr>
            </a:lvl4pPr>
            <a:lvl5pPr marL="0" marR="0" lvl="4" indent="0" algn="r" rtl="0">
              <a:spcBef>
                <a:spcPts val="0"/>
              </a:spcBef>
              <a:buNone/>
              <a:defRPr sz="1000" b="0" i="0">
                <a:solidFill>
                  <a:schemeClr val="dk1"/>
                </a:solidFill>
                <a:latin typeface="Garamond"/>
                <a:ea typeface="Garamond"/>
                <a:cs typeface="Garamond"/>
                <a:sym typeface="Garamond"/>
              </a:defRPr>
            </a:lvl5pPr>
            <a:lvl6pPr marL="0" marR="0" lvl="5" indent="0" algn="r" rtl="0">
              <a:spcBef>
                <a:spcPts val="0"/>
              </a:spcBef>
              <a:buNone/>
              <a:defRPr sz="1000" b="0" i="0">
                <a:solidFill>
                  <a:schemeClr val="dk1"/>
                </a:solidFill>
                <a:latin typeface="Garamond"/>
                <a:ea typeface="Garamond"/>
                <a:cs typeface="Garamond"/>
                <a:sym typeface="Garamond"/>
              </a:defRPr>
            </a:lvl6pPr>
            <a:lvl7pPr marL="0" marR="0" lvl="6" indent="0" algn="r" rtl="0">
              <a:spcBef>
                <a:spcPts val="0"/>
              </a:spcBef>
              <a:buNone/>
              <a:defRPr sz="1000" b="0" i="0">
                <a:solidFill>
                  <a:schemeClr val="dk1"/>
                </a:solidFill>
                <a:latin typeface="Garamond"/>
                <a:ea typeface="Garamond"/>
                <a:cs typeface="Garamond"/>
                <a:sym typeface="Garamond"/>
              </a:defRPr>
            </a:lvl7pPr>
            <a:lvl8pPr marL="0" marR="0" lvl="7" indent="0" algn="r" rtl="0">
              <a:spcBef>
                <a:spcPts val="0"/>
              </a:spcBef>
              <a:buNone/>
              <a:defRPr sz="1000" b="0" i="0">
                <a:solidFill>
                  <a:schemeClr val="dk1"/>
                </a:solidFill>
                <a:latin typeface="Garamond"/>
                <a:ea typeface="Garamond"/>
                <a:cs typeface="Garamond"/>
                <a:sym typeface="Garamond"/>
              </a:defRPr>
            </a:lvl8pPr>
            <a:lvl9pPr marL="0" marR="0" lvl="8" indent="0" algn="r" rtl="0">
              <a:spcBef>
                <a:spcPts val="0"/>
              </a:spcBef>
              <a:buNone/>
              <a:defRPr sz="1000" b="0" i="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10"/>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88825" cy="6856214"/>
            <a:chOff x="0" y="0"/>
            <a:chExt cx="12188825" cy="6856214"/>
          </a:xfrm>
        </p:grpSpPr>
        <p:pic>
          <p:nvPicPr>
            <p:cNvPr id="11" name="Google Shape;11;p1" descr="HD-PanelContent-V.png"/>
            <p:cNvPicPr preferRelativeResize="0"/>
            <p:nvPr/>
          </p:nvPicPr>
          <p:blipFill rotWithShape="1">
            <a:blip r:embed="rId21">
              <a:alphaModFix/>
            </a:blip>
            <a:srcRect/>
            <a:stretch/>
          </p:blipFill>
          <p:spPr>
            <a:xfrm>
              <a:off x="0" y="0"/>
              <a:ext cx="12188825" cy="6856214"/>
            </a:xfrm>
            <a:prstGeom prst="rect">
              <a:avLst/>
            </a:prstGeom>
            <a:noFill/>
            <a:ln>
              <a:noFill/>
            </a:ln>
          </p:spPr>
        </p:pic>
        <p:sp>
          <p:nvSpPr>
            <p:cNvPr id="12" name="Google Shape;12;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 descr="HDRibbonContent-UniformTrim.png"/>
            <p:cNvPicPr preferRelativeResize="0"/>
            <p:nvPr/>
          </p:nvPicPr>
          <p:blipFill rotWithShape="1">
            <a:blip r:embed="rId22">
              <a:alphaModFix/>
            </a:blip>
            <a:srcRect r="5093"/>
            <a:stretch/>
          </p:blipFill>
          <p:spPr>
            <a:xfrm rot="5400000">
              <a:off x="5706471" y="76265"/>
              <a:ext cx="758952" cy="606425"/>
            </a:xfrm>
            <a:prstGeom prst="rect">
              <a:avLst/>
            </a:prstGeom>
            <a:noFill/>
            <a:ln>
              <a:noFill/>
            </a:ln>
          </p:spPr>
        </p:pic>
        <p:pic>
          <p:nvPicPr>
            <p:cNvPr id="14" name="Google Shape;14;p1" descr="HDRibbonContent-UniformTrim.png"/>
            <p:cNvPicPr preferRelativeResize="0"/>
            <p:nvPr/>
          </p:nvPicPr>
          <p:blipFill rotWithShape="1">
            <a:blip r:embed="rId22">
              <a:alphaModFix/>
            </a:blip>
            <a:srcRect r="5093"/>
            <a:stretch/>
          </p:blipFill>
          <p:spPr>
            <a:xfrm rot="5400000">
              <a:off x="5706470" y="6173526"/>
              <a:ext cx="758952" cy="606425"/>
            </a:xfrm>
            <a:prstGeom prst="rect">
              <a:avLst/>
            </a:prstGeom>
            <a:noFill/>
            <a:ln>
              <a:noFill/>
            </a:ln>
          </p:spPr>
        </p:pic>
      </p:grpSp>
      <p:sp>
        <p:nvSpPr>
          <p:cNvPr id="15" name="Google Shape;15;p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 name="Google Shape;16;p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7" name="Google Shape;17;p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8" name="Google Shape;18;p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9" name="Google Shape;19;p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262626"/>
              </a:buClr>
              <a:buSzPts val="5400"/>
              <a:buFont typeface="Garamond"/>
              <a:buNone/>
            </a:pPr>
            <a:r>
              <a:rPr lang="en-US" sz="5400" b="0" i="0" u="none" strike="noStrike" cap="none">
                <a:solidFill>
                  <a:srgbClr val="262626"/>
                </a:solidFill>
                <a:latin typeface="Garamond"/>
                <a:ea typeface="Garamond"/>
                <a:cs typeface="Garamond"/>
                <a:sym typeface="Garamond"/>
              </a:rPr>
              <a:t>Mental  Health Workshop</a:t>
            </a:r>
            <a:endParaRPr/>
          </a:p>
        </p:txBody>
      </p:sp>
      <p:sp>
        <p:nvSpPr>
          <p:cNvPr id="160" name="Google Shape;160;p20"/>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2415"/>
              <a:buFont typeface="Arial"/>
              <a:buNone/>
            </a:pPr>
            <a:r>
              <a:rPr lang="en-US" sz="2100" b="0" i="0" u="none" strike="noStrike" cap="none">
                <a:solidFill>
                  <a:schemeClr val="dk1"/>
                </a:solidFill>
                <a:latin typeface="Garamond"/>
                <a:ea typeface="Garamond"/>
                <a:cs typeface="Garamond"/>
                <a:sym typeface="Garamond"/>
              </a:rPr>
              <a:t>Presented by: Awn Duqoum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Scenario 3: EngSoc Volunteer</a:t>
            </a:r>
            <a:endParaRPr/>
          </a:p>
        </p:txBody>
      </p:sp>
      <p:sp>
        <p:nvSpPr>
          <p:cNvPr id="216" name="Google Shape;216;p29"/>
          <p:cNvSpPr txBox="1">
            <a:spLocks noGrp="1"/>
          </p:cNvSpPr>
          <p:nvPr>
            <p:ph type="body" idx="1"/>
          </p:nvPr>
        </p:nvSpPr>
        <p:spPr>
          <a:xfrm>
            <a:off x="896982" y="1510508"/>
            <a:ext cx="10398035" cy="4555200"/>
          </a:xfrm>
          <a:prstGeom prst="rect">
            <a:avLst/>
          </a:prstGeom>
          <a:noFill/>
          <a:ln>
            <a:noFill/>
          </a:ln>
        </p:spPr>
        <p:txBody>
          <a:bodyPr spcFirstLastPara="1" wrap="square" lIns="121900" tIns="121900" rIns="121900" bIns="121900" anchor="t" anchorCtr="0">
            <a:noAutofit/>
          </a:bodyPr>
          <a:lstStyle/>
          <a:p>
            <a:pPr marL="285750" marR="0" lvl="0" indent="-285750" algn="l" rtl="0">
              <a:spcBef>
                <a:spcPts val="0"/>
              </a:spcBef>
              <a:spcAft>
                <a:spcPts val="0"/>
              </a:spcAft>
              <a:buClr>
                <a:schemeClr val="accent1"/>
              </a:buClr>
              <a:buSzPts val="2760"/>
              <a:buFont typeface="Arial"/>
              <a:buNone/>
            </a:pPr>
            <a:r>
              <a:rPr lang="en-US" sz="2400" b="0" i="0" u="none" strike="noStrike" cap="none">
                <a:solidFill>
                  <a:schemeClr val="dk1"/>
                </a:solidFill>
                <a:latin typeface="Garamond"/>
                <a:ea typeface="Garamond"/>
                <a:cs typeface="Garamond"/>
                <a:sym typeface="Garamond"/>
              </a:rPr>
              <a:t>Chris loves his Engineering Society and has for a long time. However, his experiences with the current Executive aren’t great. He has noticed that there isn’t a very good team dynamic, and the Engineering Society has been more about internal drama lately. It’s clear that many of the Executive don’t view him as a good candidate in the upcoming elections. Chris doesn’t understand this because he constantly promotes the Society and has dedicated many hours over his degree to helping the Society grow. He feels extremely underappreciated and isn’t sure if he wants to be involved anymore.</a:t>
            </a:r>
            <a:endParaRPr/>
          </a:p>
          <a:p>
            <a:pPr marL="285750" marR="0" lvl="0" indent="-285750" algn="l" rtl="0">
              <a:spcBef>
                <a:spcPts val="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Preventing Burnout</a:t>
            </a:r>
            <a:endParaRPr/>
          </a:p>
        </p:txBody>
      </p:sp>
      <p:sp>
        <p:nvSpPr>
          <p:cNvPr id="222" name="Google Shape;222;p30"/>
          <p:cNvSpPr txBox="1">
            <a:spLocks noGrp="1"/>
          </p:cNvSpPr>
          <p:nvPr>
            <p:ph type="body" idx="1"/>
          </p:nvPr>
        </p:nvSpPr>
        <p:spPr>
          <a:xfrm>
            <a:off x="775604" y="1356975"/>
            <a:ext cx="4173900" cy="4349700"/>
          </a:xfrm>
          <a:prstGeom prst="rect">
            <a:avLst/>
          </a:prstGeom>
          <a:noFill/>
          <a:ln>
            <a:noFill/>
          </a:ln>
        </p:spPr>
        <p:txBody>
          <a:bodyPr spcFirstLastPara="1" wrap="square" lIns="121900" tIns="121900" rIns="121900" bIns="121900" anchor="t" anchorCtr="0">
            <a:noAutofit/>
          </a:bodyPr>
          <a:lstStyle/>
          <a:p>
            <a:pPr marL="285750" marR="0" lvl="0" indent="-285750" algn="l" rtl="0">
              <a:spcBef>
                <a:spcPts val="0"/>
              </a:spcBef>
              <a:spcAft>
                <a:spcPts val="0"/>
              </a:spcAft>
              <a:buClr>
                <a:schemeClr val="accent1"/>
              </a:buClr>
              <a:buSzPts val="2760"/>
              <a:buFont typeface="Arial"/>
              <a:buNone/>
            </a:pPr>
            <a:r>
              <a:rPr lang="en-US" sz="2400" b="0" i="0" u="none" strike="noStrike" cap="none">
                <a:solidFill>
                  <a:srgbClr val="262626"/>
                </a:solidFill>
                <a:latin typeface="Garamond"/>
                <a:ea typeface="Garamond"/>
                <a:cs typeface="Garamond"/>
                <a:sym typeface="Garamond"/>
              </a:rPr>
              <a:t>Causes</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Resource imbalance</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Conflict</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Low control</a:t>
            </a:r>
            <a:endParaRPr/>
          </a:p>
          <a:p>
            <a:pPr marL="0" marR="0" lvl="0" indent="0" algn="l" rtl="0">
              <a:spcBef>
                <a:spcPts val="600"/>
              </a:spcBef>
              <a:spcAft>
                <a:spcPts val="0"/>
              </a:spcAft>
              <a:buNone/>
            </a:pPr>
            <a:endParaRPr/>
          </a:p>
        </p:txBody>
      </p:sp>
      <p:sp>
        <p:nvSpPr>
          <p:cNvPr id="223" name="Google Shape;223;p30"/>
          <p:cNvSpPr txBox="1"/>
          <p:nvPr/>
        </p:nvSpPr>
        <p:spPr>
          <a:xfrm>
            <a:off x="5415025" y="1356975"/>
            <a:ext cx="5911500" cy="3816900"/>
          </a:xfrm>
          <a:prstGeom prst="rect">
            <a:avLst/>
          </a:prstGeom>
          <a:noFill/>
          <a:ln>
            <a:noFill/>
          </a:ln>
        </p:spPr>
        <p:txBody>
          <a:bodyPr spcFirstLastPara="1" wrap="square" lIns="91425" tIns="91425" rIns="91425" bIns="91425" anchor="ctr" anchorCtr="0">
            <a:noAutofit/>
          </a:bodyPr>
          <a:lstStyle/>
          <a:p>
            <a:pPr marL="285750" lvl="0" indent="-285750" algn="l" rtl="0">
              <a:spcBef>
                <a:spcPts val="600"/>
              </a:spcBef>
              <a:spcAft>
                <a:spcPts val="0"/>
              </a:spcAft>
              <a:buNone/>
            </a:pPr>
            <a:r>
              <a:rPr lang="en-US" sz="2400">
                <a:solidFill>
                  <a:srgbClr val="262626"/>
                </a:solidFill>
                <a:latin typeface="Garamond"/>
                <a:ea typeface="Garamond"/>
                <a:cs typeface="Garamond"/>
                <a:sym typeface="Garamond"/>
              </a:rPr>
              <a:t>Prevention</a:t>
            </a:r>
            <a:endParaRPr sz="2400">
              <a:solidFill>
                <a:srgbClr val="262626"/>
              </a:solidFill>
              <a:latin typeface="Garamond"/>
              <a:ea typeface="Garamond"/>
              <a:cs typeface="Garamond"/>
              <a:sym typeface="Garamond"/>
            </a:endParaRPr>
          </a:p>
          <a:p>
            <a:pPr marL="609584" lvl="0" indent="-281931" algn="l" rtl="0">
              <a:spcBef>
                <a:spcPts val="600"/>
              </a:spcBef>
              <a:spcAft>
                <a:spcPts val="0"/>
              </a:spcAft>
              <a:buClr>
                <a:schemeClr val="accent1"/>
              </a:buClr>
              <a:buSzPts val="2400"/>
              <a:buAutoNum type="arabicPeriod"/>
            </a:pPr>
            <a:r>
              <a:rPr lang="en-US" sz="2400">
                <a:solidFill>
                  <a:srgbClr val="262626"/>
                </a:solidFill>
                <a:latin typeface="Garamond"/>
                <a:ea typeface="Garamond"/>
                <a:cs typeface="Garamond"/>
                <a:sym typeface="Garamond"/>
              </a:rPr>
              <a:t>Examine your stressors and potential for burnout </a:t>
            </a:r>
            <a:endParaRPr sz="2400">
              <a:solidFill>
                <a:srgbClr val="262626"/>
              </a:solidFill>
              <a:latin typeface="Garamond"/>
              <a:ea typeface="Garamond"/>
              <a:cs typeface="Garamond"/>
              <a:sym typeface="Garamond"/>
            </a:endParaRPr>
          </a:p>
          <a:p>
            <a:pPr marL="1219169" lvl="1" indent="-311141" algn="l" rtl="0">
              <a:spcBef>
                <a:spcPts val="600"/>
              </a:spcBef>
              <a:spcAft>
                <a:spcPts val="0"/>
              </a:spcAft>
              <a:buClr>
                <a:schemeClr val="accent1"/>
              </a:buClr>
              <a:buSzPts val="2400"/>
              <a:buAutoNum type="alphaLcPeriod"/>
            </a:pPr>
            <a:r>
              <a:rPr lang="en-US" sz="2400">
                <a:solidFill>
                  <a:srgbClr val="262626"/>
                </a:solidFill>
                <a:latin typeface="Garamond"/>
                <a:ea typeface="Garamond"/>
                <a:cs typeface="Garamond"/>
                <a:sym typeface="Garamond"/>
              </a:rPr>
              <a:t>Framing in terms of risk</a:t>
            </a:r>
            <a:endParaRPr sz="2400">
              <a:solidFill>
                <a:srgbClr val="262626"/>
              </a:solidFill>
              <a:latin typeface="Garamond"/>
              <a:ea typeface="Garamond"/>
              <a:cs typeface="Garamond"/>
              <a:sym typeface="Garamond"/>
            </a:endParaRPr>
          </a:p>
          <a:p>
            <a:pPr marL="1219169" lvl="1" indent="-311141" algn="l" rtl="0">
              <a:spcBef>
                <a:spcPts val="600"/>
              </a:spcBef>
              <a:spcAft>
                <a:spcPts val="0"/>
              </a:spcAft>
              <a:buClr>
                <a:schemeClr val="accent1"/>
              </a:buClr>
              <a:buSzPts val="2400"/>
              <a:buAutoNum type="alphaLcPeriod"/>
            </a:pPr>
            <a:r>
              <a:rPr lang="en-US" sz="2400">
                <a:solidFill>
                  <a:srgbClr val="262626"/>
                </a:solidFill>
                <a:latin typeface="Garamond"/>
                <a:ea typeface="Garamond"/>
                <a:cs typeface="Garamond"/>
                <a:sym typeface="Garamond"/>
              </a:rPr>
              <a:t>Framing in terms of job-person mismatch</a:t>
            </a:r>
            <a:endParaRPr sz="2400">
              <a:solidFill>
                <a:srgbClr val="262626"/>
              </a:solidFill>
              <a:latin typeface="Garamond"/>
              <a:ea typeface="Garamond"/>
              <a:cs typeface="Garamond"/>
              <a:sym typeface="Garamond"/>
            </a:endParaRPr>
          </a:p>
          <a:p>
            <a:pPr marL="609584" lvl="0" indent="-281931" algn="l" rtl="0">
              <a:spcBef>
                <a:spcPts val="600"/>
              </a:spcBef>
              <a:spcAft>
                <a:spcPts val="0"/>
              </a:spcAft>
              <a:buClr>
                <a:schemeClr val="accent1"/>
              </a:buClr>
              <a:buSzPts val="2400"/>
              <a:buAutoNum type="arabicPeriod"/>
            </a:pPr>
            <a:r>
              <a:rPr lang="en-US" sz="2400">
                <a:solidFill>
                  <a:srgbClr val="262626"/>
                </a:solidFill>
                <a:latin typeface="Garamond"/>
                <a:ea typeface="Garamond"/>
                <a:cs typeface="Garamond"/>
                <a:sym typeface="Garamond"/>
              </a:rPr>
              <a:t>Reduce stressors</a:t>
            </a:r>
            <a:endParaRPr sz="2400">
              <a:solidFill>
                <a:srgbClr val="262626"/>
              </a:solidFill>
              <a:latin typeface="Garamond"/>
              <a:ea typeface="Garamond"/>
              <a:cs typeface="Garamond"/>
              <a:sym typeface="Garamond"/>
            </a:endParaRPr>
          </a:p>
          <a:p>
            <a:pPr marL="609584" lvl="0" indent="-281931" algn="l" rtl="0">
              <a:spcBef>
                <a:spcPts val="600"/>
              </a:spcBef>
              <a:spcAft>
                <a:spcPts val="0"/>
              </a:spcAft>
              <a:buClr>
                <a:schemeClr val="accent1"/>
              </a:buClr>
              <a:buSzPts val="2400"/>
              <a:buAutoNum type="arabicPeriod"/>
            </a:pPr>
            <a:r>
              <a:rPr lang="en-US" sz="2400">
                <a:solidFill>
                  <a:srgbClr val="262626"/>
                </a:solidFill>
                <a:latin typeface="Garamond"/>
                <a:ea typeface="Garamond"/>
                <a:cs typeface="Garamond"/>
                <a:sym typeface="Garamond"/>
              </a:rPr>
              <a:t>Counselling to assist with stressors</a:t>
            </a:r>
            <a:endParaRPr sz="2400">
              <a:solidFill>
                <a:srgbClr val="262626"/>
              </a:solidFill>
              <a:latin typeface="Garamond"/>
              <a:ea typeface="Garamond"/>
              <a:cs typeface="Garamond"/>
              <a:sym typeface="Garamond"/>
            </a:endParaRPr>
          </a:p>
          <a:p>
            <a:pPr marL="609584" lvl="0" indent="-281931" algn="l" rtl="0">
              <a:spcBef>
                <a:spcPts val="600"/>
              </a:spcBef>
              <a:spcAft>
                <a:spcPts val="0"/>
              </a:spcAft>
              <a:buClr>
                <a:schemeClr val="accent1"/>
              </a:buClr>
              <a:buSzPts val="2400"/>
              <a:buAutoNum type="arabicPeriod"/>
            </a:pPr>
            <a:r>
              <a:rPr lang="en-US" sz="2400">
                <a:solidFill>
                  <a:srgbClr val="262626"/>
                </a:solidFill>
                <a:latin typeface="Garamond"/>
                <a:ea typeface="Garamond"/>
                <a:cs typeface="Garamond"/>
                <a:sym typeface="Garamond"/>
              </a:rPr>
              <a:t>Counselling to reduce effects of burnout</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Preventing Burnout: Strategies</a:t>
            </a:r>
            <a:endParaRPr/>
          </a:p>
        </p:txBody>
      </p:sp>
      <p:sp>
        <p:nvSpPr>
          <p:cNvPr id="229" name="Google Shape;229;p31"/>
          <p:cNvSpPr txBox="1">
            <a:spLocks noGrp="1"/>
          </p:cNvSpPr>
          <p:nvPr>
            <p:ph type="body" idx="1"/>
          </p:nvPr>
        </p:nvSpPr>
        <p:spPr>
          <a:xfrm>
            <a:off x="936171" y="1536633"/>
            <a:ext cx="10319658" cy="4555200"/>
          </a:xfrm>
          <a:prstGeom prst="rect">
            <a:avLst/>
          </a:prstGeom>
          <a:noFill/>
          <a:ln>
            <a:noFill/>
          </a:ln>
        </p:spPr>
        <p:txBody>
          <a:bodyPr spcFirstLastPara="1" wrap="square" lIns="121900" tIns="121900" rIns="121900" bIns="121900" anchor="t" anchorCtr="0">
            <a:noAutofit/>
          </a:bodyPr>
          <a:lstStyle/>
          <a:p>
            <a:pPr marL="609585" marR="0" lvl="0" indent="-304791"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Time management</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Asking for help or delegating to decrease workload</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Ensuring work/life balance</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Taking care of yourself first</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Healthy coping techniques</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Avoid isolation and emotional-oriented coping techniques</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Task -oriented or control coping is beneficial</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Self care (More on this later)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Recovering from Burnout</a:t>
            </a:r>
            <a:endParaRPr/>
          </a:p>
        </p:txBody>
      </p:sp>
      <p:sp>
        <p:nvSpPr>
          <p:cNvPr id="235" name="Google Shape;235;p32"/>
          <p:cNvSpPr txBox="1">
            <a:spLocks noGrp="1"/>
          </p:cNvSpPr>
          <p:nvPr>
            <p:ph type="body" idx="1"/>
          </p:nvPr>
        </p:nvSpPr>
        <p:spPr>
          <a:xfrm>
            <a:off x="968828" y="1575821"/>
            <a:ext cx="10254343" cy="4555200"/>
          </a:xfrm>
          <a:prstGeom prst="rect">
            <a:avLst/>
          </a:prstGeom>
          <a:noFill/>
          <a:ln>
            <a:noFill/>
          </a:ln>
        </p:spPr>
        <p:txBody>
          <a:bodyPr spcFirstLastPara="1" wrap="square" lIns="121900" tIns="121900" rIns="121900" bIns="121900" anchor="t" anchorCtr="0">
            <a:noAutofit/>
          </a:bodyPr>
          <a:lstStyle/>
          <a:p>
            <a:pPr marL="609585" marR="0" lvl="0" indent="-304791" algn="l" rtl="0">
              <a:spcBef>
                <a:spcPts val="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WHY are you burnt out?</a:t>
            </a:r>
            <a:endParaRPr/>
          </a:p>
          <a:p>
            <a:pPr marL="609585" marR="0" lvl="0" indent="-304791" algn="l" rtl="0">
              <a:spcBef>
                <a:spcPts val="60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Take care of yourself - food, exercise, SLEEP.</a:t>
            </a:r>
            <a:endParaRPr/>
          </a:p>
          <a:p>
            <a:pPr marL="1219170" marR="0" lvl="1" indent="-304791" algn="l" rtl="0">
              <a:spcBef>
                <a:spcPts val="600"/>
              </a:spcBef>
              <a:spcAft>
                <a:spcPts val="0"/>
              </a:spcAft>
              <a:buClr>
                <a:schemeClr val="accent1"/>
              </a:buClr>
              <a:buSzPts val="2300"/>
              <a:buFont typeface="Arial"/>
              <a:buAutoNum type="alphaLcPeriod"/>
            </a:pPr>
            <a:r>
              <a:rPr lang="en-US" sz="2000" b="0" i="0" u="none" strike="noStrike" cap="none">
                <a:solidFill>
                  <a:srgbClr val="262626"/>
                </a:solidFill>
                <a:latin typeface="Garamond"/>
                <a:ea typeface="Garamond"/>
                <a:cs typeface="Garamond"/>
                <a:sym typeface="Garamond"/>
              </a:rPr>
              <a:t>Stop glamorizing unhealthy habits</a:t>
            </a:r>
            <a:endParaRPr/>
          </a:p>
          <a:p>
            <a:pPr marL="609585" marR="0" lvl="0" indent="-304791" algn="l" rtl="0">
              <a:spcBef>
                <a:spcPts val="60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Are your goals too lofty? Reassess. </a:t>
            </a:r>
            <a:endParaRPr/>
          </a:p>
          <a:p>
            <a:pPr marL="609585" marR="0" lvl="0" indent="-304791" algn="l" rtl="0">
              <a:spcBef>
                <a:spcPts val="60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Learn to say “no” and to delegate.</a:t>
            </a:r>
            <a:endParaRPr/>
          </a:p>
          <a:p>
            <a:pPr marL="609585" marR="0" lvl="0" indent="-304791" algn="l" rtl="0">
              <a:spcBef>
                <a:spcPts val="60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Positive thinking.</a:t>
            </a:r>
            <a:endParaRPr/>
          </a:p>
          <a:p>
            <a:pPr marL="609585" marR="0" lvl="0" indent="-304791" algn="l" rtl="0">
              <a:spcBef>
                <a:spcPts val="600"/>
              </a:spcBef>
              <a:spcAft>
                <a:spcPts val="0"/>
              </a:spcAft>
              <a:buClr>
                <a:schemeClr val="accent1"/>
              </a:buClr>
              <a:buSzPts val="2760"/>
              <a:buFont typeface="Arial"/>
              <a:buAutoNum type="arabicPeriod"/>
            </a:pPr>
            <a:r>
              <a:rPr lang="en-US" sz="2400" b="0" i="0" u="none" strike="noStrike" cap="none">
                <a:solidFill>
                  <a:srgbClr val="262626"/>
                </a:solidFill>
                <a:latin typeface="Garamond"/>
                <a:ea typeface="Garamond"/>
                <a:cs typeface="Garamond"/>
                <a:sym typeface="Garamond"/>
              </a:rPr>
              <a:t>Talk to a peer or counsellor.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What is Imposter Syndrome?</a:t>
            </a:r>
            <a:endParaRPr/>
          </a:p>
        </p:txBody>
      </p:sp>
      <p:sp>
        <p:nvSpPr>
          <p:cNvPr id="241" name="Google Shape;241;p3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Imposter syndrome is the idea that you don’t belong in your program / workplace</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Start seeing yourself as a fraud </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What other signs can you think of?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Why is this a Big Deal?</a:t>
            </a:r>
            <a:endParaRPr/>
          </a:p>
        </p:txBody>
      </p:sp>
      <p:sp>
        <p:nvSpPr>
          <p:cNvPr id="247" name="Google Shape;247;p3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It affects a lot of us</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If left uncheck the idea of being a fraud can start to eat away at your self-confidence </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It could leave you at a worse place then when you started</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Could lose out on amazing opportunities because you don’t think you are good enough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Who is to Blame?</a:t>
            </a:r>
            <a:endParaRPr/>
          </a:p>
        </p:txBody>
      </p:sp>
      <p:sp>
        <p:nvSpPr>
          <p:cNvPr id="253" name="Google Shape;253;p35"/>
          <p:cNvSpPr txBox="1">
            <a:spLocks noGrp="1"/>
          </p:cNvSpPr>
          <p:nvPr>
            <p:ph type="body" idx="1"/>
          </p:nvPr>
        </p:nvSpPr>
        <p:spPr>
          <a:xfrm>
            <a:off x="1295401" y="2444507"/>
            <a:ext cx="9601200" cy="33189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Imposter Syndrome affects a lot of people in our day an age, so how did we get here? Who is to blame?</a:t>
            </a:r>
            <a:endParaRPr/>
          </a:p>
          <a:p>
            <a:pPr marL="285750" marR="0" lvl="0" indent="-285750" algn="l" rtl="0">
              <a:lnSpc>
                <a:spcPct val="90000"/>
              </a:lnSpc>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There isn’t one source or cause, but the common suspects are</a:t>
            </a:r>
            <a:endParaRPr/>
          </a:p>
          <a:p>
            <a:pPr marL="742950" marR="0" lvl="1" indent="-285750" algn="l" rtl="0">
              <a:lnSpc>
                <a:spcPct val="90000"/>
              </a:lnSpc>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Social media leading people to think everyone else is more successful</a:t>
            </a:r>
            <a:endParaRPr/>
          </a:p>
          <a:p>
            <a:pPr marL="742950" marR="0" lvl="1" indent="-285750" algn="l" rtl="0">
              <a:lnSpc>
                <a:spcPct val="90000"/>
              </a:lnSpc>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People using accomplishments to determine self worth</a:t>
            </a:r>
            <a:endParaRPr/>
          </a:p>
          <a:p>
            <a:pPr marL="742950" marR="0" lvl="1" indent="-285750" algn="l" rtl="0">
              <a:lnSpc>
                <a:spcPct val="90000"/>
              </a:lnSpc>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Goal oriented society </a:t>
            </a:r>
            <a:endParaRPr/>
          </a:p>
          <a:p>
            <a:pPr marL="0" marR="0" lvl="0" indent="0" algn="ctr" rtl="0">
              <a:lnSpc>
                <a:spcPct val="90000"/>
              </a:lnSpc>
              <a:spcBef>
                <a:spcPts val="1080"/>
              </a:spcBef>
              <a:spcAft>
                <a:spcPts val="0"/>
              </a:spcAft>
              <a:buClr>
                <a:schemeClr val="accent1"/>
              </a:buClr>
              <a:buSzPts val="2760"/>
              <a:buFont typeface="Arial"/>
              <a:buNone/>
            </a:pPr>
            <a:r>
              <a:rPr lang="en-US" sz="2400" b="0" i="0" u="none" strike="noStrike" cap="none">
                <a:solidFill>
                  <a:srgbClr val="262626"/>
                </a:solidFill>
                <a:latin typeface="Garamond"/>
                <a:ea typeface="Garamond"/>
                <a:cs typeface="Garamond"/>
                <a:sym typeface="Garamond"/>
              </a:rPr>
              <a:t>YOU’RE DEGREE OR JOB SHOULD NOT COME AT THE COST OF YOUR MENTAL HEALTH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Strategies to Combat</a:t>
            </a:r>
            <a:endParaRPr/>
          </a:p>
        </p:txBody>
      </p:sp>
      <p:sp>
        <p:nvSpPr>
          <p:cNvPr id="259" name="Google Shape;259;p36"/>
          <p:cNvSpPr txBox="1">
            <a:spLocks noGrp="1"/>
          </p:cNvSpPr>
          <p:nvPr>
            <p:ph type="body" idx="1"/>
          </p:nvPr>
        </p:nvSpPr>
        <p:spPr>
          <a:xfrm>
            <a:off x="1295401" y="2379707"/>
            <a:ext cx="9601200" cy="33189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accent1"/>
              </a:buClr>
              <a:buSzPts val="2553"/>
              <a:buFont typeface="Arial"/>
              <a:buChar char="•"/>
            </a:pPr>
            <a:r>
              <a:rPr lang="en-US" sz="2220" b="0" i="0" u="none" strike="noStrike" cap="none">
                <a:solidFill>
                  <a:srgbClr val="262626"/>
                </a:solidFill>
                <a:latin typeface="Garamond"/>
                <a:ea typeface="Garamond"/>
                <a:cs typeface="Garamond"/>
                <a:sym typeface="Garamond"/>
              </a:rPr>
              <a:t>Time</a:t>
            </a:r>
            <a:endParaRPr/>
          </a:p>
          <a:p>
            <a:pPr marL="742950" marR="0" lvl="1" indent="-285750" algn="l" rtl="0">
              <a:lnSpc>
                <a:spcPct val="90000"/>
              </a:lnSpc>
              <a:spcBef>
                <a:spcPts val="970"/>
              </a:spcBef>
              <a:spcAft>
                <a:spcPts val="0"/>
              </a:spcAft>
              <a:buClr>
                <a:schemeClr val="accent1"/>
              </a:buClr>
              <a:buSzPts val="2128"/>
              <a:buFont typeface="Arial"/>
              <a:buChar char="•"/>
            </a:pPr>
            <a:r>
              <a:rPr lang="en-US" sz="1850" b="0" i="0" u="none" strike="noStrike" cap="none">
                <a:solidFill>
                  <a:srgbClr val="262626"/>
                </a:solidFill>
                <a:latin typeface="Garamond"/>
                <a:ea typeface="Garamond"/>
                <a:cs typeface="Garamond"/>
                <a:sym typeface="Garamond"/>
              </a:rPr>
              <a:t>If you think your a fraud and don’t belong then wait and check that claim</a:t>
            </a:r>
            <a:endParaRPr/>
          </a:p>
          <a:p>
            <a:pPr marL="742950" marR="0" lvl="1" indent="-285750" algn="l" rtl="0">
              <a:lnSpc>
                <a:spcPct val="90000"/>
              </a:lnSpc>
              <a:spcBef>
                <a:spcPts val="970"/>
              </a:spcBef>
              <a:spcAft>
                <a:spcPts val="0"/>
              </a:spcAft>
              <a:buClr>
                <a:schemeClr val="accent1"/>
              </a:buClr>
              <a:buSzPts val="2128"/>
              <a:buFont typeface="Arial"/>
              <a:buChar char="•"/>
            </a:pPr>
            <a:r>
              <a:rPr lang="en-US" sz="1850" b="0" i="0" u="none" strike="noStrike" cap="none">
                <a:solidFill>
                  <a:srgbClr val="262626"/>
                </a:solidFill>
                <a:latin typeface="Garamond"/>
                <a:ea typeface="Garamond"/>
                <a:cs typeface="Garamond"/>
                <a:sym typeface="Garamond"/>
              </a:rPr>
              <a:t>If you don’t think you are fit to be an engineer but graduate then your claim was wrong</a:t>
            </a:r>
            <a:endParaRPr/>
          </a:p>
          <a:p>
            <a:pPr marL="285750" marR="0" lvl="0" indent="-285750" algn="l" rtl="0">
              <a:lnSpc>
                <a:spcPct val="90000"/>
              </a:lnSpc>
              <a:spcBef>
                <a:spcPts val="1044"/>
              </a:spcBef>
              <a:spcAft>
                <a:spcPts val="0"/>
              </a:spcAft>
              <a:buClr>
                <a:schemeClr val="accent1"/>
              </a:buClr>
              <a:buSzPts val="2553"/>
              <a:buFont typeface="Arial"/>
              <a:buChar char="•"/>
            </a:pPr>
            <a:r>
              <a:rPr lang="en-US" sz="2220" b="0" i="0" u="none" strike="noStrike" cap="none">
                <a:solidFill>
                  <a:srgbClr val="262626"/>
                </a:solidFill>
                <a:latin typeface="Garamond"/>
                <a:ea typeface="Garamond"/>
                <a:cs typeface="Garamond"/>
                <a:sym typeface="Garamond"/>
              </a:rPr>
              <a:t>Detaching accomplishments from self worth</a:t>
            </a:r>
            <a:endParaRPr/>
          </a:p>
          <a:p>
            <a:pPr marL="742950" marR="0" lvl="1" indent="-285750" algn="l" rtl="0">
              <a:lnSpc>
                <a:spcPct val="90000"/>
              </a:lnSpc>
              <a:spcBef>
                <a:spcPts val="970"/>
              </a:spcBef>
              <a:spcAft>
                <a:spcPts val="0"/>
              </a:spcAft>
              <a:buClr>
                <a:schemeClr val="accent1"/>
              </a:buClr>
              <a:buSzPts val="2128"/>
              <a:buFont typeface="Arial"/>
              <a:buChar char="•"/>
            </a:pPr>
            <a:r>
              <a:rPr lang="en-US" sz="1850" b="0" i="0" u="none" strike="noStrike" cap="none">
                <a:solidFill>
                  <a:srgbClr val="262626"/>
                </a:solidFill>
                <a:latin typeface="Garamond"/>
                <a:ea typeface="Garamond"/>
                <a:cs typeface="Garamond"/>
                <a:sym typeface="Garamond"/>
              </a:rPr>
              <a:t>You are worth more than the sum of your degree and accomplishments</a:t>
            </a:r>
            <a:endParaRPr/>
          </a:p>
          <a:p>
            <a:pPr marL="742950" marR="0" lvl="1" indent="-285750" algn="l" rtl="0">
              <a:lnSpc>
                <a:spcPct val="90000"/>
              </a:lnSpc>
              <a:spcBef>
                <a:spcPts val="970"/>
              </a:spcBef>
              <a:spcAft>
                <a:spcPts val="0"/>
              </a:spcAft>
              <a:buClr>
                <a:schemeClr val="accent1"/>
              </a:buClr>
              <a:buSzPts val="2128"/>
              <a:buFont typeface="Arial"/>
              <a:buChar char="•"/>
            </a:pPr>
            <a:r>
              <a:rPr lang="en-US" sz="1850" b="0" i="0" u="none" strike="noStrike" cap="none">
                <a:solidFill>
                  <a:srgbClr val="262626"/>
                </a:solidFill>
                <a:latin typeface="Garamond"/>
                <a:ea typeface="Garamond"/>
                <a:cs typeface="Garamond"/>
                <a:sym typeface="Garamond"/>
              </a:rPr>
              <a:t>Self-worth needs to come from within not outside</a:t>
            </a:r>
            <a:endParaRPr/>
          </a:p>
          <a:p>
            <a:pPr marL="285750" marR="0" lvl="0" indent="-285750" algn="l" rtl="0">
              <a:lnSpc>
                <a:spcPct val="90000"/>
              </a:lnSpc>
              <a:spcBef>
                <a:spcPts val="1044"/>
              </a:spcBef>
              <a:spcAft>
                <a:spcPts val="0"/>
              </a:spcAft>
              <a:buClr>
                <a:schemeClr val="accent1"/>
              </a:buClr>
              <a:buSzPts val="2553"/>
              <a:buFont typeface="Arial"/>
              <a:buChar char="•"/>
            </a:pPr>
            <a:r>
              <a:rPr lang="en-US" sz="2220" b="0" i="0" u="none" strike="noStrike" cap="none">
                <a:solidFill>
                  <a:srgbClr val="262626"/>
                </a:solidFill>
                <a:latin typeface="Garamond"/>
                <a:ea typeface="Garamond"/>
                <a:cs typeface="Garamond"/>
                <a:sym typeface="Garamond"/>
              </a:rPr>
              <a:t>Learning to detach others from yourself</a:t>
            </a:r>
            <a:endParaRPr/>
          </a:p>
          <a:p>
            <a:pPr marL="742950" marR="0" lvl="1" indent="-285750" algn="l" rtl="0">
              <a:lnSpc>
                <a:spcPct val="90000"/>
              </a:lnSpc>
              <a:spcBef>
                <a:spcPts val="970"/>
              </a:spcBef>
              <a:spcAft>
                <a:spcPts val="0"/>
              </a:spcAft>
              <a:buClr>
                <a:schemeClr val="accent1"/>
              </a:buClr>
              <a:buSzPts val="2128"/>
              <a:buFont typeface="Arial"/>
              <a:buChar char="•"/>
            </a:pPr>
            <a:r>
              <a:rPr lang="en-US" sz="1850" b="0" i="0" u="none" strike="noStrike" cap="none">
                <a:solidFill>
                  <a:srgbClr val="262626"/>
                </a:solidFill>
                <a:latin typeface="Garamond"/>
                <a:ea typeface="Garamond"/>
                <a:cs typeface="Garamond"/>
                <a:sym typeface="Garamond"/>
              </a:rPr>
              <a:t>Be happy when people succeed but don’t let it crush your own self confidence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Why Self Care?</a:t>
            </a:r>
            <a:endParaRPr/>
          </a:p>
        </p:txBody>
      </p:sp>
      <p:sp>
        <p:nvSpPr>
          <p:cNvPr id="265" name="Google Shape;265;p37"/>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No one can take better care then you! </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Without proper self care your mental health will suffer when times of stress come along</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Having good mental health is like having a sturdy ship, when harsh winds come the ship is not broken</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Forgive the bad analogy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3959"/>
              <a:buFont typeface="Garamond"/>
              <a:buNone/>
            </a:pPr>
            <a:r>
              <a:rPr lang="en-US" sz="3959" b="0" i="0" u="none" strike="noStrike" cap="none">
                <a:solidFill>
                  <a:srgbClr val="262626"/>
                </a:solidFill>
                <a:latin typeface="Garamond"/>
                <a:ea typeface="Garamond"/>
                <a:cs typeface="Garamond"/>
                <a:sym typeface="Garamond"/>
              </a:rPr>
              <a:t>Stopping the “Who has it worse” Competitions </a:t>
            </a:r>
            <a:endParaRPr/>
          </a:p>
        </p:txBody>
      </p:sp>
      <p:sp>
        <p:nvSpPr>
          <p:cNvPr id="271" name="Google Shape;271;p3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Stop glorifying bad self-care</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If someone says they only slept 2 hours last night, an effective response is not “oh I only slept 1” a good response is “you should really get more sleep”</a:t>
            </a:r>
            <a:endParaRPr/>
          </a:p>
          <a:p>
            <a:pPr marL="285750" marR="0" lvl="0" indent="-110490" algn="l" rtl="0">
              <a:spcBef>
                <a:spcPts val="108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Who Am I ?</a:t>
            </a:r>
            <a:endParaRPr/>
          </a:p>
        </p:txBody>
      </p:sp>
      <p:sp>
        <p:nvSpPr>
          <p:cNvPr id="166" name="Google Shape;166;p21"/>
          <p:cNvSpPr txBox="1">
            <a:spLocks noGrp="1"/>
          </p:cNvSpPr>
          <p:nvPr>
            <p:ph type="body" idx="1"/>
          </p:nvPr>
        </p:nvSpPr>
        <p:spPr>
          <a:xfrm>
            <a:off x="4769700" y="2556925"/>
            <a:ext cx="6716700" cy="33189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accent1"/>
              </a:buClr>
              <a:buSzPts val="2760"/>
              <a:buFont typeface="Arial"/>
              <a:buChar char="•"/>
            </a:pPr>
            <a:r>
              <a:rPr lang="en-US"/>
              <a:t>4th</a:t>
            </a:r>
            <a:r>
              <a:rPr lang="en-US" sz="2400" b="0" i="0" u="none" strike="noStrike" cap="none">
                <a:solidFill>
                  <a:srgbClr val="262626"/>
                </a:solidFill>
                <a:latin typeface="Garamond"/>
                <a:ea typeface="Garamond"/>
                <a:cs typeface="Garamond"/>
                <a:sym typeface="Garamond"/>
              </a:rPr>
              <a:t> Year Mechatronics student (mino</a:t>
            </a:r>
            <a:r>
              <a:rPr lang="en-US"/>
              <a:t>r in AI)</a:t>
            </a:r>
            <a:r>
              <a:rPr lang="en-US" sz="2400" b="0" i="0" u="none" strike="noStrike" cap="none">
                <a:solidFill>
                  <a:srgbClr val="262626"/>
                </a:solidFill>
                <a:latin typeface="Garamond"/>
                <a:ea typeface="Garamond"/>
                <a:cs typeface="Garamond"/>
                <a:sym typeface="Garamond"/>
              </a:rPr>
              <a:t> @ UW </a:t>
            </a:r>
            <a:endParaRPr/>
          </a:p>
          <a:p>
            <a:pPr marL="285750" marR="0" lvl="0" indent="-285750" algn="l" rtl="0">
              <a:lnSpc>
                <a:spcPct val="90000"/>
              </a:lnSpc>
              <a:spcBef>
                <a:spcPts val="1080"/>
              </a:spcBef>
              <a:spcAft>
                <a:spcPts val="0"/>
              </a:spcAft>
              <a:buClr>
                <a:schemeClr val="accent1"/>
              </a:buClr>
              <a:buSzPts val="2760"/>
              <a:buFont typeface="Arial"/>
              <a:buChar char="•"/>
            </a:pPr>
            <a:r>
              <a:rPr lang="en-US"/>
              <a:t>Past </a:t>
            </a:r>
            <a:r>
              <a:rPr lang="en-US" sz="2400" b="0" i="0" u="none" strike="noStrike" cap="none">
                <a:solidFill>
                  <a:srgbClr val="262626"/>
                </a:solidFill>
                <a:latin typeface="Garamond"/>
                <a:ea typeface="Garamond"/>
                <a:cs typeface="Garamond"/>
                <a:sym typeface="Garamond"/>
              </a:rPr>
              <a:t>coordinator of UW MATES </a:t>
            </a:r>
            <a:endParaRPr/>
          </a:p>
          <a:p>
            <a:pPr marL="285750" marR="0" lvl="0" indent="-285750" algn="l" rtl="0">
              <a:lnSpc>
                <a:spcPct val="90000"/>
              </a:lnSpc>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Heavily involved with the Engineering Society (EngSoc) and FEDS </a:t>
            </a:r>
            <a:endParaRPr/>
          </a:p>
          <a:p>
            <a:pPr marL="285750" marR="0" lvl="0" indent="-285750" algn="l" rtl="0">
              <a:lnSpc>
                <a:spcPct val="90000"/>
              </a:lnSpc>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Done pretty much everything there is do on campus</a:t>
            </a:r>
            <a:endParaRPr/>
          </a:p>
          <a:p>
            <a:pPr marL="285750" marR="0" lvl="0" indent="-285750" algn="l" rtl="0">
              <a:lnSpc>
                <a:spcPct val="90000"/>
              </a:lnSpc>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Big supporter and advocate for mental health!</a:t>
            </a:r>
            <a:endParaRPr/>
          </a:p>
          <a:p>
            <a:pPr marL="285750" marR="0" lvl="0" indent="-110490" algn="l" rtl="0">
              <a:lnSpc>
                <a:spcPct val="90000"/>
              </a:lnSpc>
              <a:spcBef>
                <a:spcPts val="108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pic>
        <p:nvPicPr>
          <p:cNvPr id="167" name="Google Shape;167;p21"/>
          <p:cNvPicPr preferRelativeResize="0"/>
          <p:nvPr/>
        </p:nvPicPr>
        <p:blipFill rotWithShape="1">
          <a:blip r:embed="rId3">
            <a:alphaModFix/>
          </a:blip>
          <a:srcRect/>
          <a:stretch/>
        </p:blipFill>
        <p:spPr>
          <a:xfrm>
            <a:off x="1295401" y="2557462"/>
            <a:ext cx="3317875" cy="3317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 name="Monty Python Live (mostly) - Four Yorkshiremen (2014)">
            <a:hlinkClick r:id="" action="ppaction://media"/>
            <a:extLst>
              <a:ext uri="{FF2B5EF4-FFF2-40B4-BE49-F238E27FC236}">
                <a16:creationId xmlns:a16="http://schemas.microsoft.com/office/drawing/2014/main" id="{560CA3B5-494B-412A-9FAE-9F88ADEA28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264" y="0"/>
            <a:ext cx="12462528" cy="6858000"/>
          </a:xfrm>
          <a:prstGeom prst="rect">
            <a:avLst/>
          </a:prstGeom>
          <a:noFill/>
          <a:ln>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Common Self-Care Strategies</a:t>
            </a:r>
            <a:endParaRPr/>
          </a:p>
        </p:txBody>
      </p:sp>
      <p:sp>
        <p:nvSpPr>
          <p:cNvPr id="281" name="Google Shape;281;p40"/>
          <p:cNvSpPr txBox="1">
            <a:spLocks noGrp="1"/>
          </p:cNvSpPr>
          <p:nvPr>
            <p:ph type="body" idx="1"/>
          </p:nvPr>
        </p:nvSpPr>
        <p:spPr>
          <a:xfrm>
            <a:off x="1465316" y="2585933"/>
            <a:ext cx="4762499"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8 Hours of sleep</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3 Good meals a day</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Dedicating time to staying active</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Waking up and listing all the things you are looking forward to that day and the things you are proud of achieving yesterday </a:t>
            </a:r>
            <a:endParaRPr/>
          </a:p>
          <a:p>
            <a:pPr marL="285750" marR="0" lvl="0" indent="-110490" algn="l" rtl="0">
              <a:spcBef>
                <a:spcPts val="108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
        <p:nvSpPr>
          <p:cNvPr id="282" name="Google Shape;282;p40"/>
          <p:cNvSpPr txBox="1"/>
          <p:nvPr/>
        </p:nvSpPr>
        <p:spPr>
          <a:xfrm>
            <a:off x="6227815" y="2585933"/>
            <a:ext cx="4762499"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cap="none">
                <a:solidFill>
                  <a:srgbClr val="262626"/>
                </a:solidFill>
                <a:latin typeface="Garamond"/>
                <a:ea typeface="Garamond"/>
                <a:cs typeface="Garamond"/>
                <a:sym typeface="Garamond"/>
              </a:rPr>
              <a:t>To do lists</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I cannot stress the importance of organization</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There is also a lot of joy in scratching something off your to do list</a:t>
            </a:r>
            <a:endParaRPr/>
          </a:p>
          <a:p>
            <a:pPr marL="285750" marR="0" lvl="0" indent="-285750" algn="l" rtl="0">
              <a:spcBef>
                <a:spcPts val="1080"/>
              </a:spcBef>
              <a:spcAft>
                <a:spcPts val="0"/>
              </a:spcAft>
              <a:buClr>
                <a:schemeClr val="accent1"/>
              </a:buClr>
              <a:buSzPts val="2760"/>
              <a:buFont typeface="Arial"/>
              <a:buChar char="•"/>
            </a:pPr>
            <a:r>
              <a:rPr lang="en-US" sz="2400" cap="none">
                <a:solidFill>
                  <a:srgbClr val="262626"/>
                </a:solidFill>
                <a:latin typeface="Garamond"/>
                <a:ea typeface="Garamond"/>
                <a:cs typeface="Garamond"/>
                <a:sym typeface="Garamond"/>
              </a:rPr>
              <a:t>Time management</a:t>
            </a:r>
            <a:endParaRPr/>
          </a:p>
          <a:p>
            <a:pPr marL="285750" marR="0" lvl="0" indent="-285750" algn="l" rtl="0">
              <a:spcBef>
                <a:spcPts val="1080"/>
              </a:spcBef>
              <a:spcAft>
                <a:spcPts val="0"/>
              </a:spcAft>
              <a:buClr>
                <a:schemeClr val="accent1"/>
              </a:buClr>
              <a:buSzPts val="2760"/>
              <a:buFont typeface="Arial"/>
              <a:buChar char="•"/>
            </a:pPr>
            <a:r>
              <a:rPr lang="en-US" sz="2400" cap="none">
                <a:solidFill>
                  <a:srgbClr val="262626"/>
                </a:solidFill>
                <a:latin typeface="Garamond"/>
                <a:ea typeface="Garamond"/>
                <a:cs typeface="Garamond"/>
                <a:sym typeface="Garamond"/>
              </a:rPr>
              <a:t>Not being hard on yourself </a:t>
            </a:r>
            <a:endParaRPr/>
          </a:p>
          <a:p>
            <a:pPr marL="285750" marR="0" lvl="0" indent="-110490" algn="l" rtl="0">
              <a:spcBef>
                <a:spcPts val="1080"/>
              </a:spcBef>
              <a:spcAft>
                <a:spcPts val="0"/>
              </a:spcAft>
              <a:buClr>
                <a:schemeClr val="accent1"/>
              </a:buClr>
              <a:buSzPts val="2760"/>
              <a:buFont typeface="Arial"/>
              <a:buNone/>
            </a:pPr>
            <a:endParaRPr sz="2400" cap="none">
              <a:solidFill>
                <a:srgbClr val="262626"/>
              </a:solidFill>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400"/>
              <a:buFont typeface="Garamond"/>
              <a:buNone/>
            </a:pPr>
            <a:r>
              <a:rPr lang="en-US"/>
              <a:t>7 Pathways to Self-Care from Psychology Today [Dr. Barbara Markway]</a:t>
            </a:r>
            <a:endParaRPr/>
          </a:p>
        </p:txBody>
      </p:sp>
      <p:sp>
        <p:nvSpPr>
          <p:cNvPr id="288" name="Google Shape;288;p41"/>
          <p:cNvSpPr txBox="1">
            <a:spLocks noGrp="1"/>
          </p:cNvSpPr>
          <p:nvPr>
            <p:ph type="body" idx="1"/>
          </p:nvPr>
        </p:nvSpPr>
        <p:spPr>
          <a:xfrm>
            <a:off x="643350" y="2417100"/>
            <a:ext cx="10905300" cy="3841200"/>
          </a:xfrm>
          <a:prstGeom prst="rect">
            <a:avLst/>
          </a:prstGeom>
          <a:noFill/>
          <a:ln>
            <a:noFill/>
          </a:ln>
        </p:spPr>
        <p:txBody>
          <a:bodyPr spcFirstLastPara="1" wrap="square" lIns="91425" tIns="45700" rIns="91425" bIns="45700" anchor="t" anchorCtr="0">
            <a:noAutofit/>
          </a:bodyPr>
          <a:lstStyle/>
          <a:p>
            <a:pPr marL="285750" marR="0" lvl="0" indent="-262890" algn="l" rtl="0">
              <a:lnSpc>
                <a:spcPct val="100000"/>
              </a:lnSpc>
              <a:spcBef>
                <a:spcPts val="1080"/>
              </a:spcBef>
              <a:spcAft>
                <a:spcPts val="0"/>
              </a:spcAft>
              <a:buClr>
                <a:schemeClr val="accent1"/>
              </a:buClr>
              <a:buSzPts val="2400"/>
              <a:buFont typeface="Garamond"/>
              <a:buChar char="•"/>
            </a:pPr>
            <a:r>
              <a:rPr lang="en-US" b="1"/>
              <a:t>Sensory</a:t>
            </a:r>
            <a:endParaRPr b="1"/>
          </a:p>
          <a:p>
            <a:pPr marL="742950" marR="0" lvl="1" indent="-292100" algn="l" rtl="0">
              <a:lnSpc>
                <a:spcPct val="100000"/>
              </a:lnSpc>
              <a:spcBef>
                <a:spcPts val="1080"/>
              </a:spcBef>
              <a:spcAft>
                <a:spcPts val="0"/>
              </a:spcAft>
              <a:buSzPts val="2400"/>
              <a:buFont typeface="Garamond"/>
              <a:buChar char="•"/>
            </a:pPr>
            <a:r>
              <a:rPr lang="en-US" sz="2400"/>
              <a:t>Focus on the sensations around you </a:t>
            </a:r>
            <a:endParaRPr sz="2400"/>
          </a:p>
          <a:p>
            <a:pPr marL="285750" marR="0" lvl="0" indent="-262890" algn="l" rtl="0">
              <a:lnSpc>
                <a:spcPct val="100000"/>
              </a:lnSpc>
              <a:spcBef>
                <a:spcPts val="1080"/>
              </a:spcBef>
              <a:spcAft>
                <a:spcPts val="0"/>
              </a:spcAft>
              <a:buClr>
                <a:schemeClr val="accent1"/>
              </a:buClr>
              <a:buSzPts val="2400"/>
              <a:buFont typeface="Garamond"/>
              <a:buChar char="•"/>
            </a:pPr>
            <a:r>
              <a:rPr lang="en-US" b="1"/>
              <a:t>Pleasure </a:t>
            </a:r>
            <a:endParaRPr b="1"/>
          </a:p>
          <a:p>
            <a:pPr marL="742950" marR="0" lvl="1" indent="-292100" algn="l" rtl="0">
              <a:lnSpc>
                <a:spcPct val="100000"/>
              </a:lnSpc>
              <a:spcBef>
                <a:spcPts val="1080"/>
              </a:spcBef>
              <a:spcAft>
                <a:spcPts val="0"/>
              </a:spcAft>
              <a:buSzPts val="2400"/>
              <a:buFont typeface="Garamond"/>
              <a:buChar char="•"/>
            </a:pPr>
            <a:r>
              <a:rPr lang="en-US" sz="2400"/>
              <a:t>Engage in a pleasurable activity</a:t>
            </a:r>
            <a:endParaRPr sz="2400"/>
          </a:p>
          <a:p>
            <a:pPr marL="285750" marR="0" lvl="0" indent="-262890" algn="l" rtl="0">
              <a:lnSpc>
                <a:spcPct val="100000"/>
              </a:lnSpc>
              <a:spcBef>
                <a:spcPts val="1080"/>
              </a:spcBef>
              <a:spcAft>
                <a:spcPts val="0"/>
              </a:spcAft>
              <a:buClr>
                <a:schemeClr val="accent1"/>
              </a:buClr>
              <a:buSzPts val="2400"/>
              <a:buFont typeface="Garamond"/>
              <a:buChar char="•"/>
            </a:pPr>
            <a:r>
              <a:rPr lang="en-US" b="1"/>
              <a:t>Mental / Mastery</a:t>
            </a:r>
            <a:endParaRPr b="1"/>
          </a:p>
          <a:p>
            <a:pPr marL="742950" marR="0" lvl="1" indent="-292100" algn="l" rtl="0">
              <a:lnSpc>
                <a:spcPct val="100000"/>
              </a:lnSpc>
              <a:spcBef>
                <a:spcPts val="1080"/>
              </a:spcBef>
              <a:spcAft>
                <a:spcPts val="0"/>
              </a:spcAft>
              <a:buSzPts val="2400"/>
              <a:buFont typeface="Garamond"/>
              <a:buChar char="•"/>
            </a:pPr>
            <a:r>
              <a:rPr lang="en-US" sz="2400"/>
              <a:t> Do a task you’ve been avoiding or challenge your brain in a new way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400"/>
              <a:buFont typeface="Garamond"/>
              <a:buNone/>
            </a:pPr>
            <a:r>
              <a:rPr lang="en-US"/>
              <a:t>7 Pathways to Self-Care from Psychology Today [Dr. Barbara Markway]</a:t>
            </a:r>
            <a:endParaRPr/>
          </a:p>
        </p:txBody>
      </p:sp>
      <p:sp>
        <p:nvSpPr>
          <p:cNvPr id="294" name="Google Shape;294;p42"/>
          <p:cNvSpPr txBox="1">
            <a:spLocks noGrp="1"/>
          </p:cNvSpPr>
          <p:nvPr>
            <p:ph type="body" idx="1"/>
          </p:nvPr>
        </p:nvSpPr>
        <p:spPr>
          <a:xfrm>
            <a:off x="643350" y="2417100"/>
            <a:ext cx="10905300" cy="3841200"/>
          </a:xfrm>
          <a:prstGeom prst="rect">
            <a:avLst/>
          </a:prstGeom>
          <a:noFill/>
          <a:ln>
            <a:noFill/>
          </a:ln>
        </p:spPr>
        <p:txBody>
          <a:bodyPr spcFirstLastPara="1" wrap="square" lIns="91425" tIns="45700" rIns="91425" bIns="45700" anchor="t" anchorCtr="0">
            <a:noAutofit/>
          </a:bodyPr>
          <a:lstStyle/>
          <a:p>
            <a:pPr marL="285750" marR="0" lvl="0" indent="-262890" algn="l" rtl="0">
              <a:lnSpc>
                <a:spcPct val="100000"/>
              </a:lnSpc>
              <a:spcBef>
                <a:spcPts val="1080"/>
              </a:spcBef>
              <a:spcAft>
                <a:spcPts val="0"/>
              </a:spcAft>
              <a:buClr>
                <a:schemeClr val="accent1"/>
              </a:buClr>
              <a:buSzPts val="2400"/>
              <a:buFont typeface="Garamond"/>
              <a:buChar char="•"/>
            </a:pPr>
            <a:r>
              <a:rPr lang="en-US" b="1"/>
              <a:t>Spiritual </a:t>
            </a:r>
            <a:endParaRPr b="1"/>
          </a:p>
          <a:p>
            <a:pPr marL="742950" marR="0" lvl="1" indent="-292100" algn="l" rtl="0">
              <a:lnSpc>
                <a:spcPct val="100000"/>
              </a:lnSpc>
              <a:spcBef>
                <a:spcPts val="1080"/>
              </a:spcBef>
              <a:spcAft>
                <a:spcPts val="0"/>
              </a:spcAft>
              <a:buSzPts val="2400"/>
              <a:buFont typeface="Garamond"/>
              <a:buChar char="•"/>
            </a:pPr>
            <a:r>
              <a:rPr lang="en-US" sz="2400"/>
              <a:t>Get in touch with your values</a:t>
            </a:r>
            <a:endParaRPr sz="2400"/>
          </a:p>
          <a:p>
            <a:pPr marL="285750" marR="0" lvl="0" indent="-262890" algn="l" rtl="0">
              <a:lnSpc>
                <a:spcPct val="100000"/>
              </a:lnSpc>
              <a:spcBef>
                <a:spcPts val="1080"/>
              </a:spcBef>
              <a:spcAft>
                <a:spcPts val="0"/>
              </a:spcAft>
              <a:buClr>
                <a:schemeClr val="accent1"/>
              </a:buClr>
              <a:buSzPts val="2400"/>
              <a:buFont typeface="Garamond"/>
              <a:buChar char="•"/>
            </a:pPr>
            <a:r>
              <a:rPr lang="en-US" b="1"/>
              <a:t>Emotional </a:t>
            </a:r>
            <a:endParaRPr b="1"/>
          </a:p>
          <a:p>
            <a:pPr marL="742950" marR="0" lvl="1" indent="-292100" algn="l" rtl="0">
              <a:lnSpc>
                <a:spcPct val="100000"/>
              </a:lnSpc>
              <a:spcBef>
                <a:spcPts val="1080"/>
              </a:spcBef>
              <a:spcAft>
                <a:spcPts val="0"/>
              </a:spcAft>
              <a:buSzPts val="2400"/>
              <a:buFont typeface="Garamond"/>
              <a:buChar char="•"/>
            </a:pPr>
            <a:r>
              <a:rPr lang="en-US" sz="2400"/>
              <a:t>Avoid labelling emotions as good or bad</a:t>
            </a:r>
            <a:endParaRPr sz="2400"/>
          </a:p>
          <a:p>
            <a:pPr marL="285750" marR="0" lvl="0" indent="-262890" algn="l" rtl="0">
              <a:lnSpc>
                <a:spcPct val="100000"/>
              </a:lnSpc>
              <a:spcBef>
                <a:spcPts val="1080"/>
              </a:spcBef>
              <a:spcAft>
                <a:spcPts val="0"/>
              </a:spcAft>
              <a:buClr>
                <a:schemeClr val="accent1"/>
              </a:buClr>
              <a:buSzPts val="2400"/>
              <a:buFont typeface="Garamond"/>
              <a:buChar char="•"/>
            </a:pPr>
            <a:r>
              <a:rPr lang="en-US" b="1"/>
              <a:t>Physical </a:t>
            </a:r>
            <a:endParaRPr b="1"/>
          </a:p>
          <a:p>
            <a:pPr marL="742950" marR="0" lvl="1" indent="-292100" algn="l" rtl="0">
              <a:lnSpc>
                <a:spcPct val="100000"/>
              </a:lnSpc>
              <a:spcBef>
                <a:spcPts val="1080"/>
              </a:spcBef>
              <a:spcAft>
                <a:spcPts val="0"/>
              </a:spcAft>
              <a:buSzPts val="2400"/>
              <a:buFont typeface="Garamond"/>
              <a:buChar char="•"/>
            </a:pPr>
            <a:r>
              <a:rPr lang="en-US" sz="2400"/>
              <a:t>Engaging the body bypasses a lot of mental chatter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400"/>
              <a:buFont typeface="Garamond"/>
              <a:buNone/>
            </a:pPr>
            <a:r>
              <a:rPr lang="en-US"/>
              <a:t>7 Pathways to Self-Care from Psychology Today [Dr. Barbara Markway]</a:t>
            </a:r>
            <a:endParaRPr/>
          </a:p>
        </p:txBody>
      </p:sp>
      <p:sp>
        <p:nvSpPr>
          <p:cNvPr id="300" name="Google Shape;300;p43"/>
          <p:cNvSpPr txBox="1">
            <a:spLocks noGrp="1"/>
          </p:cNvSpPr>
          <p:nvPr>
            <p:ph type="body" idx="1"/>
          </p:nvPr>
        </p:nvSpPr>
        <p:spPr>
          <a:xfrm>
            <a:off x="643350" y="2417100"/>
            <a:ext cx="10905300" cy="3841200"/>
          </a:xfrm>
          <a:prstGeom prst="rect">
            <a:avLst/>
          </a:prstGeom>
          <a:noFill/>
          <a:ln>
            <a:noFill/>
          </a:ln>
        </p:spPr>
        <p:txBody>
          <a:bodyPr spcFirstLastPara="1" wrap="square" lIns="91425" tIns="45700" rIns="91425" bIns="45700" anchor="t" anchorCtr="0">
            <a:noAutofit/>
          </a:bodyPr>
          <a:lstStyle/>
          <a:p>
            <a:pPr marL="285750" marR="0" lvl="0" indent="-262890" algn="l" rtl="0">
              <a:lnSpc>
                <a:spcPct val="100000"/>
              </a:lnSpc>
              <a:spcBef>
                <a:spcPts val="1080"/>
              </a:spcBef>
              <a:spcAft>
                <a:spcPts val="0"/>
              </a:spcAft>
              <a:buClr>
                <a:schemeClr val="accent1"/>
              </a:buClr>
              <a:buSzPts val="2400"/>
              <a:buFont typeface="Garamond"/>
              <a:buChar char="•"/>
            </a:pPr>
            <a:r>
              <a:rPr lang="en-US" sz="2400" b="1"/>
              <a:t>Social</a:t>
            </a:r>
            <a:endParaRPr sz="2400" b="1"/>
          </a:p>
          <a:p>
            <a:pPr marL="742950" marR="0" lvl="1" indent="-292100" algn="l" rtl="0">
              <a:lnSpc>
                <a:spcPct val="100000"/>
              </a:lnSpc>
              <a:spcBef>
                <a:spcPts val="1080"/>
              </a:spcBef>
              <a:spcAft>
                <a:spcPts val="0"/>
              </a:spcAft>
              <a:buSzPts val="2400"/>
              <a:buFont typeface="Garamond"/>
              <a:buChar char="•"/>
            </a:pPr>
            <a:r>
              <a:rPr lang="en-US"/>
              <a:t>C</a:t>
            </a:r>
            <a:r>
              <a:rPr lang="en-US" sz="2400"/>
              <a:t>onnecting with others is an important part of self-care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Being an Effective Peer Supporter</a:t>
            </a:r>
            <a:endParaRPr/>
          </a:p>
        </p:txBody>
      </p:sp>
      <p:sp>
        <p:nvSpPr>
          <p:cNvPr id="306" name="Google Shape;306;p4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All of us have a desire to help those around us</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Not all of us can devote the time and energy into getting formal training</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It’s not hard to be a good peer supporter</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A good peer supporter can be very effective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Skills that a Peer Support Needs</a:t>
            </a:r>
            <a:endParaRPr/>
          </a:p>
        </p:txBody>
      </p:sp>
      <p:sp>
        <p:nvSpPr>
          <p:cNvPr id="312" name="Google Shape;312;p4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Active / Empathic listening</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Non-judgmental tone</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Empathy not sympathy</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Knowing when to refer someone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2" name="Brené Brown on Empathy">
            <a:hlinkClick r:id="" action="ppaction://media"/>
            <a:extLst>
              <a:ext uri="{FF2B5EF4-FFF2-40B4-BE49-F238E27FC236}">
                <a16:creationId xmlns:a16="http://schemas.microsoft.com/office/drawing/2014/main" id="{3B6EE360-BD3C-470E-9990-5338A99B73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3458" cy="6858000"/>
          </a:xfrm>
          <a:prstGeom prst="rect">
            <a:avLst/>
          </a:prstGeom>
          <a:noFill/>
          <a:ln>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UW MATES – Personal Plug</a:t>
            </a:r>
            <a:endParaRPr/>
          </a:p>
        </p:txBody>
      </p:sp>
      <p:sp>
        <p:nvSpPr>
          <p:cNvPr id="322" name="Google Shape;322;p47"/>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UW MATES offers peer support to students that is: </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Confidential </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No wait list</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In the language that the student prefers</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MATES volunteers receive professional training during core training and continuous training </a:t>
            </a:r>
            <a:r>
              <a:rPr lang="en-US"/>
              <a:t>throughout</a:t>
            </a:r>
            <a:r>
              <a:rPr lang="en-US" sz="2400" b="0" i="0" u="none" strike="noStrike" cap="none">
                <a:solidFill>
                  <a:srgbClr val="262626"/>
                </a:solidFill>
                <a:latin typeface="Garamond"/>
                <a:ea typeface="Garamond"/>
                <a:cs typeface="Garamond"/>
                <a:sym typeface="Garamond"/>
              </a:rPr>
              <a:t> the term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1295401" y="25569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Wait You’re a Student? </a:t>
            </a:r>
            <a:endParaRPr/>
          </a:p>
        </p:txBody>
      </p:sp>
      <p:sp>
        <p:nvSpPr>
          <p:cNvPr id="173" name="Google Shape;173;p2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Yes, I am not a professional my any means</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“So what qualifies you to talk about mental health?”</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Trainings I’ve attended as a don, an orientation leader, and a peer counselor</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Experience I’ve gained in the office being peer counselor</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Personal Experiences</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SafeTalk, QRP, MATES Core Training, Mental First-aid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Thank you for coming! </a:t>
            </a:r>
            <a:endParaRPr/>
          </a:p>
        </p:txBody>
      </p:sp>
      <p:sp>
        <p:nvSpPr>
          <p:cNvPr id="333" name="Google Shape;333;p49"/>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I’ll be uploading this slideshow with speaker notes to my website soon </a:t>
            </a:r>
            <a:endParaRPr/>
          </a:p>
          <a:p>
            <a:pPr marL="742950" marR="0" lvl="1" indent="-285750" algn="l" rtl="0">
              <a:spcBef>
                <a:spcPts val="10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Leave your email if you want to stay in touch or if you want this slideshow or if you have more </a:t>
            </a:r>
            <a:endParaRPr/>
          </a:p>
          <a:p>
            <a:pPr marL="285750" marR="0" lvl="0" indent="-285750" algn="l" rtl="0">
              <a:spcBef>
                <a:spcPts val="108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Enjoy the rest of the hackathon! </a:t>
            </a:r>
            <a:endParaRPr/>
          </a:p>
          <a:p>
            <a:pPr marL="285750" marR="0" lvl="0" indent="-110490" algn="l" rtl="0">
              <a:spcBef>
                <a:spcPts val="108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So What are We Going to Talk About?</a:t>
            </a:r>
            <a:endParaRPr/>
          </a:p>
        </p:txBody>
      </p:sp>
      <p:sp>
        <p:nvSpPr>
          <p:cNvPr id="179" name="Google Shape;179;p23"/>
          <p:cNvSpPr txBox="1">
            <a:spLocks noGrp="1"/>
          </p:cNvSpPr>
          <p:nvPr>
            <p:ph type="body" idx="1"/>
          </p:nvPr>
        </p:nvSpPr>
        <p:spPr>
          <a:xfrm>
            <a:off x="1295398" y="2434597"/>
            <a:ext cx="9601200" cy="33189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80000"/>
              </a:lnSpc>
              <a:spcBef>
                <a:spcPts val="0"/>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Introductions </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Roadmap</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Burnout</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Imposter Syndrome</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Self Care </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How to be an effective peer supporter?</a:t>
            </a:r>
            <a:endParaRPr dirty="0"/>
          </a:p>
          <a:p>
            <a:pPr marL="285750" marR="0" lvl="0" indent="-285750" algn="l" rtl="0">
              <a:lnSpc>
                <a:spcPct val="80000"/>
              </a:lnSpc>
              <a:spcBef>
                <a:spcPts val="1044"/>
              </a:spcBef>
              <a:spcAft>
                <a:spcPts val="0"/>
              </a:spcAft>
              <a:buClr>
                <a:schemeClr val="accent1"/>
              </a:buClr>
              <a:buSzPts val="2553"/>
              <a:buFont typeface="Arial"/>
              <a:buChar char="•"/>
            </a:pPr>
            <a:r>
              <a:rPr lang="en-US" sz="2220" b="0" i="0" u="none" strike="noStrike" cap="none" dirty="0">
                <a:solidFill>
                  <a:srgbClr val="262626"/>
                </a:solidFill>
                <a:latin typeface="Garamond"/>
                <a:ea typeface="Garamond"/>
                <a:cs typeface="Garamond"/>
                <a:sym typeface="Garamond"/>
              </a:rPr>
              <a:t>Q&amp;A (There is going to be a lot of time for this, make sure to write your questions down)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What is burnout?</a:t>
            </a:r>
            <a:endParaRPr/>
          </a:p>
        </p:txBody>
      </p:sp>
      <p:pic>
        <p:nvPicPr>
          <p:cNvPr id="185" name="Google Shape;185;p24" descr="burnout pic.jpg"/>
          <p:cNvPicPr preferRelativeResize="0"/>
          <p:nvPr/>
        </p:nvPicPr>
        <p:blipFill rotWithShape="1">
          <a:blip r:embed="rId3">
            <a:alphaModFix/>
          </a:blip>
          <a:srcRect t="3564"/>
          <a:stretch/>
        </p:blipFill>
        <p:spPr>
          <a:xfrm>
            <a:off x="1089021" y="1403334"/>
            <a:ext cx="9409833" cy="4861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What is burnout?</a:t>
            </a:r>
            <a:endParaRPr/>
          </a:p>
        </p:txBody>
      </p:sp>
      <p:sp>
        <p:nvSpPr>
          <p:cNvPr id="191" name="Google Shape;191;p25"/>
          <p:cNvSpPr txBox="1">
            <a:spLocks noGrp="1"/>
          </p:cNvSpPr>
          <p:nvPr>
            <p:ph type="body" idx="1"/>
          </p:nvPr>
        </p:nvSpPr>
        <p:spPr>
          <a:xfrm>
            <a:off x="607665" y="1536633"/>
            <a:ext cx="5824500" cy="4555200"/>
          </a:xfrm>
          <a:prstGeom prst="rect">
            <a:avLst/>
          </a:prstGeom>
          <a:noFill/>
          <a:ln>
            <a:noFill/>
          </a:ln>
        </p:spPr>
        <p:txBody>
          <a:bodyPr spcFirstLastPara="1" wrap="square" lIns="121900" tIns="121900" rIns="121900" bIns="121900" anchor="t" anchorCtr="0">
            <a:noAutofit/>
          </a:bodyPr>
          <a:lstStyle/>
          <a:p>
            <a:pPr marL="285750" marR="0" lvl="0" indent="-285750" algn="l" rtl="0">
              <a:spcBef>
                <a:spcPts val="0"/>
              </a:spcBef>
              <a:spcAft>
                <a:spcPts val="0"/>
              </a:spcAft>
              <a:buClr>
                <a:schemeClr val="accent1"/>
              </a:buClr>
              <a:buSzPts val="2760"/>
              <a:buFont typeface="Arial"/>
              <a:buNone/>
            </a:pPr>
            <a:r>
              <a:rPr lang="en-US" sz="2400" b="0" i="0" u="none" strike="noStrike" cap="none">
                <a:solidFill>
                  <a:srgbClr val="262626"/>
                </a:solidFill>
                <a:latin typeface="Garamond"/>
                <a:ea typeface="Garamond"/>
                <a:cs typeface="Garamond"/>
                <a:sym typeface="Garamond"/>
              </a:rPr>
              <a:t>Maslach Burnout Inventory S</a:t>
            </a:r>
            <a:r>
              <a:rPr lang="en-US"/>
              <a:t>cales</a:t>
            </a:r>
            <a:r>
              <a:rPr lang="en-US" sz="2400" b="0" i="0" u="none" strike="noStrike" cap="none">
                <a:solidFill>
                  <a:srgbClr val="262626"/>
                </a:solidFill>
                <a:latin typeface="Garamond"/>
                <a:ea typeface="Garamond"/>
                <a:cs typeface="Garamond"/>
                <a:sym typeface="Garamond"/>
              </a:rPr>
              <a:t> (MBI)</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Emotional Exhaustion</a:t>
            </a:r>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Depersonalization</a:t>
            </a:r>
            <a:endParaRPr/>
          </a:p>
          <a:p>
            <a:pPr marL="609584"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Reduced Personal Accomplishment</a:t>
            </a:r>
            <a:endParaRPr sz="2400" b="0" i="0" u="none" strike="noStrike" cap="none">
              <a:solidFill>
                <a:srgbClr val="262626"/>
              </a:solidFill>
              <a:latin typeface="Garamond"/>
              <a:ea typeface="Garamond"/>
              <a:cs typeface="Garamond"/>
              <a:sym typeface="Garamond"/>
            </a:endParaRPr>
          </a:p>
          <a:p>
            <a:pPr marL="609584" marR="0" lvl="0" indent="-304791" algn="l" rtl="0">
              <a:spcBef>
                <a:spcPts val="600"/>
              </a:spcBef>
              <a:spcAft>
                <a:spcPts val="0"/>
              </a:spcAft>
              <a:buClr>
                <a:schemeClr val="accent1"/>
              </a:buClr>
              <a:buSzPts val="2760"/>
              <a:buFont typeface="Arial"/>
              <a:buChar char="-"/>
            </a:pPr>
            <a:r>
              <a:rPr lang="en-US"/>
              <a:t>Cynicism</a:t>
            </a:r>
            <a:endParaRPr/>
          </a:p>
          <a:p>
            <a:pPr marL="609585" marR="0" lvl="0" indent="-304791" algn="l" rtl="0">
              <a:spcBef>
                <a:spcPts val="600"/>
              </a:spcBef>
              <a:spcAft>
                <a:spcPts val="0"/>
              </a:spcAft>
              <a:buClr>
                <a:schemeClr val="accent1"/>
              </a:buClr>
              <a:buSzPts val="2760"/>
              <a:buFont typeface="Arial"/>
              <a:buChar char="-"/>
            </a:pPr>
            <a:r>
              <a:rPr lang="en-US"/>
              <a:t>Professional Efficacy</a:t>
            </a:r>
            <a:endParaRPr/>
          </a:p>
        </p:txBody>
      </p:sp>
      <p:sp>
        <p:nvSpPr>
          <p:cNvPr id="192" name="Google Shape;192;p25"/>
          <p:cNvSpPr txBox="1"/>
          <p:nvPr/>
        </p:nvSpPr>
        <p:spPr>
          <a:xfrm>
            <a:off x="6632800" y="1536633"/>
            <a:ext cx="5143600" cy="3110000"/>
          </a:xfrm>
          <a:prstGeom prst="rect">
            <a:avLst/>
          </a:prstGeom>
          <a:noFill/>
          <a:ln>
            <a:noFill/>
          </a:ln>
        </p:spPr>
        <p:txBody>
          <a:bodyPr spcFirstLastPara="1" wrap="square" lIns="121900" tIns="121900" rIns="121900" bIns="121900" anchor="t" anchorCtr="0">
            <a:noAutofit/>
          </a:bodyPr>
          <a:lstStyle/>
          <a:p>
            <a:pPr marL="285750" marR="0" lvl="0" indent="-285750" algn="l" rtl="0">
              <a:lnSpc>
                <a:spcPct val="100000"/>
              </a:lnSpc>
              <a:spcBef>
                <a:spcPts val="0"/>
              </a:spcBef>
              <a:spcAft>
                <a:spcPts val="0"/>
              </a:spcAft>
              <a:buClr>
                <a:schemeClr val="accent1"/>
              </a:buClr>
              <a:buSzPts val="2760"/>
              <a:buFont typeface="Arial"/>
              <a:buNone/>
            </a:pPr>
            <a:r>
              <a:rPr lang="en-US" sz="2400">
                <a:solidFill>
                  <a:srgbClr val="262626"/>
                </a:solidFill>
                <a:latin typeface="Garamond"/>
                <a:ea typeface="Garamond"/>
                <a:cs typeface="Garamond"/>
                <a:sym typeface="Garamond"/>
              </a:rPr>
              <a:t>Three Types of Burnout:</a:t>
            </a:r>
            <a:endParaRPr sz="2400">
              <a:solidFill>
                <a:srgbClr val="262626"/>
              </a:solidFill>
              <a:latin typeface="Garamond"/>
              <a:ea typeface="Garamond"/>
              <a:cs typeface="Garamond"/>
              <a:sym typeface="Garamond"/>
            </a:endParaRPr>
          </a:p>
          <a:p>
            <a:pPr marL="609584" marR="0" lvl="0" indent="-304791" algn="l" rtl="0">
              <a:lnSpc>
                <a:spcPct val="100000"/>
              </a:lnSpc>
              <a:spcBef>
                <a:spcPts val="600"/>
              </a:spcBef>
              <a:spcAft>
                <a:spcPts val="0"/>
              </a:spcAft>
              <a:buClr>
                <a:schemeClr val="accent1"/>
              </a:buClr>
              <a:buSzPts val="2760"/>
              <a:buChar char="-"/>
            </a:pPr>
            <a:r>
              <a:rPr lang="en-US" sz="2400">
                <a:solidFill>
                  <a:srgbClr val="262626"/>
                </a:solidFill>
                <a:latin typeface="Garamond"/>
                <a:ea typeface="Garamond"/>
                <a:cs typeface="Garamond"/>
                <a:sym typeface="Garamond"/>
              </a:rPr>
              <a:t>Frenetic</a:t>
            </a:r>
            <a:endParaRPr sz="2400">
              <a:solidFill>
                <a:srgbClr val="262626"/>
              </a:solidFill>
              <a:latin typeface="Garamond"/>
              <a:ea typeface="Garamond"/>
              <a:cs typeface="Garamond"/>
              <a:sym typeface="Garamond"/>
            </a:endParaRPr>
          </a:p>
          <a:p>
            <a:pPr marL="609584" marR="0" lvl="0" indent="-304791" algn="l" rtl="0">
              <a:lnSpc>
                <a:spcPct val="100000"/>
              </a:lnSpc>
              <a:spcBef>
                <a:spcPts val="600"/>
              </a:spcBef>
              <a:spcAft>
                <a:spcPts val="0"/>
              </a:spcAft>
              <a:buClr>
                <a:schemeClr val="accent1"/>
              </a:buClr>
              <a:buSzPts val="2760"/>
              <a:buChar char="-"/>
            </a:pPr>
            <a:r>
              <a:rPr lang="en-US" sz="2400">
                <a:solidFill>
                  <a:srgbClr val="262626"/>
                </a:solidFill>
                <a:latin typeface="Garamond"/>
                <a:ea typeface="Garamond"/>
                <a:cs typeface="Garamond"/>
                <a:sym typeface="Garamond"/>
              </a:rPr>
              <a:t>Underchallenged</a:t>
            </a:r>
            <a:endParaRPr sz="2400">
              <a:solidFill>
                <a:srgbClr val="262626"/>
              </a:solidFill>
              <a:latin typeface="Garamond"/>
              <a:ea typeface="Garamond"/>
              <a:cs typeface="Garamond"/>
              <a:sym typeface="Garamond"/>
            </a:endParaRPr>
          </a:p>
          <a:p>
            <a:pPr marL="609584" marR="0" lvl="0" indent="-304791" algn="l" rtl="0">
              <a:lnSpc>
                <a:spcPct val="100000"/>
              </a:lnSpc>
              <a:spcBef>
                <a:spcPts val="600"/>
              </a:spcBef>
              <a:spcAft>
                <a:spcPts val="0"/>
              </a:spcAft>
              <a:buClr>
                <a:schemeClr val="accent1"/>
              </a:buClr>
              <a:buSzPts val="2760"/>
              <a:buChar char="-"/>
            </a:pPr>
            <a:r>
              <a:rPr lang="en-US" sz="2400">
                <a:solidFill>
                  <a:srgbClr val="262626"/>
                </a:solidFill>
                <a:latin typeface="Garamond"/>
                <a:ea typeface="Garamond"/>
                <a:cs typeface="Garamond"/>
                <a:sym typeface="Garamond"/>
              </a:rPr>
              <a:t>Wornout</a:t>
            </a:r>
            <a:endParaRPr sz="2400">
              <a:solidFill>
                <a:srgbClr val="262626"/>
              </a:solidFill>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Burnout Scenarios</a:t>
            </a:r>
            <a:endParaRPr/>
          </a:p>
        </p:txBody>
      </p:sp>
      <p:sp>
        <p:nvSpPr>
          <p:cNvPr id="198" name="Google Shape;198;p26"/>
          <p:cNvSpPr txBox="1">
            <a:spLocks noGrp="1"/>
          </p:cNvSpPr>
          <p:nvPr>
            <p:ph type="body" idx="1"/>
          </p:nvPr>
        </p:nvSpPr>
        <p:spPr>
          <a:xfrm>
            <a:off x="757646" y="1536633"/>
            <a:ext cx="10450285" cy="4555200"/>
          </a:xfrm>
          <a:prstGeom prst="rect">
            <a:avLst/>
          </a:prstGeom>
          <a:noFill/>
          <a:ln>
            <a:noFill/>
          </a:ln>
        </p:spPr>
        <p:txBody>
          <a:bodyPr spcFirstLastPara="1" wrap="square" lIns="121900" tIns="121900" rIns="121900" bIns="121900" anchor="t" anchorCtr="0">
            <a:noAutofit/>
          </a:bodyPr>
          <a:lstStyle/>
          <a:p>
            <a:pPr marL="609585" marR="0" lvl="0" indent="-304791" algn="l" rtl="0">
              <a:spcBef>
                <a:spcPts val="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Break into groups (2-3 of the people near you)</a:t>
            </a:r>
            <a:endParaRPr sz="2400" b="0" i="0" u="none" strike="noStrike" cap="none">
              <a:solidFill>
                <a:srgbClr val="262626"/>
              </a:solidFill>
              <a:latin typeface="Garamond"/>
              <a:ea typeface="Garamond"/>
              <a:cs typeface="Garamond"/>
              <a:sym typeface="Garamond"/>
            </a:endParaRPr>
          </a:p>
          <a:p>
            <a:pPr marL="609585" marR="0" lvl="0" indent="-304791" algn="l" rtl="0">
              <a:spcBef>
                <a:spcPts val="600"/>
              </a:spcBef>
              <a:spcAft>
                <a:spcPts val="0"/>
              </a:spcAft>
              <a:buClr>
                <a:schemeClr val="accent1"/>
              </a:buClr>
              <a:buSzPts val="2760"/>
              <a:buFont typeface="Arial"/>
              <a:buChar char="-"/>
            </a:pPr>
            <a:r>
              <a:rPr lang="en-US" sz="2400" b="0" i="0" u="none" strike="noStrike" cap="none">
                <a:solidFill>
                  <a:srgbClr val="262626"/>
                </a:solidFill>
                <a:latin typeface="Garamond"/>
                <a:ea typeface="Garamond"/>
                <a:cs typeface="Garamond"/>
                <a:sym typeface="Garamond"/>
              </a:rPr>
              <a:t>Solve the scenario given to your group </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What kind of burnout is the student suffering from?</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How would you handle burnout if this was you?</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How can burnout be prevented?</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How can one recover from burnout?</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How can the individual find their passion again?</a:t>
            </a:r>
            <a:endParaRPr/>
          </a:p>
          <a:p>
            <a:pPr marL="1219170" marR="0" lvl="1" indent="-304791" algn="l" rtl="0">
              <a:spcBef>
                <a:spcPts val="600"/>
              </a:spcBef>
              <a:spcAft>
                <a:spcPts val="0"/>
              </a:spcAft>
              <a:buClr>
                <a:schemeClr val="accent1"/>
              </a:buClr>
              <a:buSzPts val="2300"/>
              <a:buFont typeface="Arial"/>
              <a:buChar char="-"/>
            </a:pPr>
            <a:r>
              <a:rPr lang="en-US" sz="2000" b="0" i="0" u="none" strike="noStrike" cap="none">
                <a:solidFill>
                  <a:srgbClr val="262626"/>
                </a:solidFill>
                <a:latin typeface="Garamond"/>
                <a:ea typeface="Garamond"/>
                <a:cs typeface="Garamond"/>
                <a:sym typeface="Garamond"/>
              </a:rPr>
              <a:t>How can the individual prevail through that type of environment?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Scenario 1: EngSoc President</a:t>
            </a:r>
            <a:endParaRPr/>
          </a:p>
        </p:txBody>
      </p:sp>
      <p:sp>
        <p:nvSpPr>
          <p:cNvPr id="204" name="Google Shape;204;p27"/>
          <p:cNvSpPr txBox="1">
            <a:spLocks noGrp="1"/>
          </p:cNvSpPr>
          <p:nvPr>
            <p:ph type="body" idx="1"/>
          </p:nvPr>
        </p:nvSpPr>
        <p:spPr>
          <a:xfrm>
            <a:off x="805542" y="1549696"/>
            <a:ext cx="10580915" cy="4555200"/>
          </a:xfrm>
          <a:prstGeom prst="rect">
            <a:avLst/>
          </a:prstGeom>
          <a:noFill/>
          <a:ln>
            <a:noFill/>
          </a:ln>
        </p:spPr>
        <p:txBody>
          <a:bodyPr spcFirstLastPara="1" wrap="square" lIns="121900" tIns="121900" rIns="121900" bIns="121900" anchor="t" anchorCtr="0">
            <a:noAutofit/>
          </a:bodyPr>
          <a:lstStyle/>
          <a:p>
            <a:pPr marL="285750" marR="0" lvl="0" indent="-285750" algn="l" rtl="0">
              <a:spcBef>
                <a:spcPts val="0"/>
              </a:spcBef>
              <a:spcAft>
                <a:spcPts val="0"/>
              </a:spcAft>
              <a:buClr>
                <a:schemeClr val="dk1"/>
              </a:buClr>
              <a:buSzPts val="2400"/>
              <a:buFont typeface="Arial"/>
              <a:buNone/>
            </a:pPr>
            <a:r>
              <a:rPr lang="en-US" sz="2400" b="0" i="0" u="none" strike="noStrike" cap="none">
                <a:solidFill>
                  <a:schemeClr val="dk1"/>
                </a:solidFill>
                <a:latin typeface="Garamond"/>
                <a:ea typeface="Garamond"/>
                <a:cs typeface="Garamond"/>
                <a:sym typeface="Garamond"/>
              </a:rPr>
              <a:t>Lily is the President of her Engineering Society. She just got through midterms but is having a lot of trouble catching up with school, managing the Society, and dealing with some curveballs that life threw at her. Her Exec have started to notice that she often replies curtly when they ask for information and want to check in. Lily has noticed that she doesn’t feel as passionate about the Society anymore, she’s beginning to feel jaded. In general, she feels easily frustrated by minor imperfections and is having a hard time staying happy around the Engineering Society office and at events. To top it all off, this is only her first term as President, she still has one more to go.</a:t>
            </a:r>
            <a:r>
              <a:rPr lang="en-US" sz="1467" b="0" i="0" u="none" strike="noStrike" cap="none">
                <a:solidFill>
                  <a:schemeClr val="dk1"/>
                </a:solidFill>
                <a:latin typeface="Garamond"/>
                <a:ea typeface="Garamond"/>
                <a:cs typeface="Garamond"/>
                <a:sym typeface="Garamond"/>
              </a:rPr>
              <a:t> </a:t>
            </a:r>
            <a:endParaRPr/>
          </a:p>
          <a:p>
            <a:pPr marL="285750" marR="0" lvl="0" indent="-285750" algn="l" rtl="0">
              <a:spcBef>
                <a:spcPts val="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62626"/>
              </a:buClr>
              <a:buSzPts val="4400"/>
              <a:buFont typeface="Garamond"/>
              <a:buNone/>
            </a:pPr>
            <a:r>
              <a:rPr lang="en-US" sz="4400" b="0" i="0" u="none" strike="noStrike" cap="none">
                <a:solidFill>
                  <a:srgbClr val="262626"/>
                </a:solidFill>
                <a:latin typeface="Garamond"/>
                <a:ea typeface="Garamond"/>
                <a:cs typeface="Garamond"/>
                <a:sym typeface="Garamond"/>
              </a:rPr>
              <a:t>Scenario 2: EngSoc Executive</a:t>
            </a:r>
            <a:endParaRPr/>
          </a:p>
        </p:txBody>
      </p:sp>
      <p:sp>
        <p:nvSpPr>
          <p:cNvPr id="210" name="Google Shape;210;p28"/>
          <p:cNvSpPr txBox="1">
            <a:spLocks noGrp="1"/>
          </p:cNvSpPr>
          <p:nvPr>
            <p:ph type="body" idx="1"/>
          </p:nvPr>
        </p:nvSpPr>
        <p:spPr>
          <a:xfrm>
            <a:off x="1001485" y="1523571"/>
            <a:ext cx="10189029" cy="4555200"/>
          </a:xfrm>
          <a:prstGeom prst="rect">
            <a:avLst/>
          </a:prstGeom>
          <a:noFill/>
          <a:ln>
            <a:noFill/>
          </a:ln>
        </p:spPr>
        <p:txBody>
          <a:bodyPr spcFirstLastPara="1" wrap="square" lIns="121900" tIns="121900" rIns="121900" bIns="121900" anchor="t" anchorCtr="0">
            <a:noAutofit/>
          </a:bodyPr>
          <a:lstStyle/>
          <a:p>
            <a:pPr marL="285750" marR="0" lvl="0" indent="-285750" algn="l" rtl="0">
              <a:spcBef>
                <a:spcPts val="0"/>
              </a:spcBef>
              <a:spcAft>
                <a:spcPts val="0"/>
              </a:spcAft>
              <a:buClr>
                <a:schemeClr val="accent1"/>
              </a:buClr>
              <a:buSzPts val="2760"/>
              <a:buFont typeface="Arial"/>
              <a:buNone/>
            </a:pPr>
            <a:r>
              <a:rPr lang="en-US" sz="2400" b="0" i="0" u="none" strike="noStrike" cap="none">
                <a:solidFill>
                  <a:schemeClr val="dk1"/>
                </a:solidFill>
                <a:latin typeface="Garamond"/>
                <a:ea typeface="Garamond"/>
                <a:cs typeface="Garamond"/>
                <a:sym typeface="Garamond"/>
              </a:rPr>
              <a:t>Calvin is the Vice President Academic for his Engineering Society. Even though there’s many academic issues to tackle at his school, he is determined to contribute his time to all of them. Since the term started, Calvin has been working extremely long hours, putting school and the Engineering Society above all else. He drinks several coffees every day and hasn’t had a home cooked meal since he left for school. Despite all this hard work, Calvin feels like he isn’t accomplishing very much. The faculty isn’t listening to his concerns and students don’t seem to be passionate about academic issues beyond complaining at Council. His fellow Exec are beginning to notice his lack of concentration in meetings and increased anxiety for Council meetings.</a:t>
            </a:r>
            <a:endParaRPr/>
          </a:p>
          <a:p>
            <a:pPr marL="285750" marR="0" lvl="0" indent="-285750" algn="l" rtl="0">
              <a:spcBef>
                <a:spcPts val="0"/>
              </a:spcBef>
              <a:spcAft>
                <a:spcPts val="0"/>
              </a:spcAft>
              <a:buClr>
                <a:schemeClr val="accent1"/>
              </a:buClr>
              <a:buSzPts val="2760"/>
              <a:buFont typeface="Arial"/>
              <a:buNone/>
            </a:pPr>
            <a:endParaRPr sz="2400" b="0" i="0" u="none" strike="noStrike" cap="none">
              <a:solidFill>
                <a:srgbClr val="262626"/>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2018</Words>
  <Application>Microsoft Office PowerPoint</Application>
  <PresentationFormat>Widescreen</PresentationFormat>
  <Paragraphs>193</Paragraphs>
  <Slides>30</Slides>
  <Notes>30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Garamond</vt:lpstr>
      <vt:lpstr>Arial</vt:lpstr>
      <vt:lpstr>Calibri</vt:lpstr>
      <vt:lpstr>Organic</vt:lpstr>
      <vt:lpstr>Mental  Health Workshop</vt:lpstr>
      <vt:lpstr>Who Am I ?</vt:lpstr>
      <vt:lpstr>Wait You’re a Student? </vt:lpstr>
      <vt:lpstr>So What are We Going to Talk About?</vt:lpstr>
      <vt:lpstr>What is burnout?</vt:lpstr>
      <vt:lpstr>What is burnout?</vt:lpstr>
      <vt:lpstr>Burnout Scenarios</vt:lpstr>
      <vt:lpstr>Scenario 1: EngSoc President</vt:lpstr>
      <vt:lpstr>Scenario 2: EngSoc Executive</vt:lpstr>
      <vt:lpstr>Scenario 3: EngSoc Volunteer</vt:lpstr>
      <vt:lpstr>Preventing Burnout</vt:lpstr>
      <vt:lpstr>Preventing Burnout: Strategies</vt:lpstr>
      <vt:lpstr>Recovering from Burnout</vt:lpstr>
      <vt:lpstr>What is Imposter Syndrome?</vt:lpstr>
      <vt:lpstr>Why is this a Big Deal?</vt:lpstr>
      <vt:lpstr>Who is to Blame?</vt:lpstr>
      <vt:lpstr>Strategies to Combat</vt:lpstr>
      <vt:lpstr>Why Self Care?</vt:lpstr>
      <vt:lpstr>Stopping the “Who has it worse” Competitions </vt:lpstr>
      <vt:lpstr>PowerPoint Presentation</vt:lpstr>
      <vt:lpstr>Common Self-Care Strategies</vt:lpstr>
      <vt:lpstr>7 Pathways to Self-Care from Psychology Today [Dr. Barbara Markway]</vt:lpstr>
      <vt:lpstr>7 Pathways to Self-Care from Psychology Today [Dr. Barbara Markway]</vt:lpstr>
      <vt:lpstr>7 Pathways to Self-Care from Psychology Today [Dr. Barbara Markway]</vt:lpstr>
      <vt:lpstr>Being an Effective Peer Supporter</vt:lpstr>
      <vt:lpstr>Skills that a Peer Support Needs</vt:lpstr>
      <vt:lpstr>PowerPoint Presentation</vt:lpstr>
      <vt:lpstr>UW MATES – Personal Plug</vt:lpstr>
      <vt:lpstr>Questions ?</vt:lpstr>
      <vt:lpstr>Thank you for coming!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Workshop</dc:title>
  <cp:lastModifiedBy>Awn Duqoum</cp:lastModifiedBy>
  <cp:revision>2</cp:revision>
  <dcterms:modified xsi:type="dcterms:W3CDTF">2018-09-15T21:17:45Z</dcterms:modified>
</cp:coreProperties>
</file>